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287" r:id="rId2"/>
    <p:sldId id="358" r:id="rId3"/>
    <p:sldId id="1214" r:id="rId4"/>
    <p:sldId id="1222" r:id="rId5"/>
    <p:sldId id="1215" r:id="rId6"/>
    <p:sldId id="1216" r:id="rId7"/>
    <p:sldId id="1220" r:id="rId8"/>
    <p:sldId id="1140" r:id="rId9"/>
    <p:sldId id="1218" r:id="rId10"/>
    <p:sldId id="1221" r:id="rId11"/>
    <p:sldId id="1219" r:id="rId12"/>
    <p:sldId id="1217" r:id="rId13"/>
    <p:sldId id="1207" r:id="rId14"/>
    <p:sldId id="381" r:id="rId15"/>
    <p:sldId id="382" r:id="rId16"/>
    <p:sldId id="379" r:id="rId17"/>
    <p:sldId id="1181" r:id="rId18"/>
  </p:sldIdLst>
  <p:sldSz cx="12192000" cy="6858000"/>
  <p:notesSz cx="9775825" cy="66452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Header Slides" id="{DE8BF54A-1323-4403-83F8-D7B5510C9D53}">
          <p14:sldIdLst>
            <p14:sldId id="287"/>
            <p14:sldId id="358"/>
            <p14:sldId id="1214"/>
            <p14:sldId id="1222"/>
            <p14:sldId id="1215"/>
            <p14:sldId id="1216"/>
            <p14:sldId id="1220"/>
            <p14:sldId id="1140"/>
            <p14:sldId id="1218"/>
            <p14:sldId id="1221"/>
            <p14:sldId id="1219"/>
            <p14:sldId id="1217"/>
            <p14:sldId id="1207"/>
            <p14:sldId id="381"/>
            <p14:sldId id="382"/>
            <p14:sldId id="379"/>
            <p14:sldId id="118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rove, Susan" initials="GS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F007D"/>
    <a:srgbClr val="000000"/>
    <a:srgbClr val="C4FFFF"/>
    <a:srgbClr val="20D3FF"/>
    <a:srgbClr val="F3622C"/>
    <a:srgbClr val="00EDB5"/>
    <a:srgbClr val="004050"/>
    <a:srgbClr val="FF004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272" autoAdjust="0"/>
    <p:restoredTop sz="80182" autoAdjust="0"/>
  </p:normalViewPr>
  <p:slideViewPr>
    <p:cSldViewPr snapToGrid="0" snapToObjects="1" showGuides="1">
      <p:cViewPr varScale="1">
        <p:scale>
          <a:sx n="73" d="100"/>
          <a:sy n="73" d="100"/>
        </p:scale>
        <p:origin x="696" y="6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09" d="100"/>
          <a:sy n="109" d="100"/>
        </p:scale>
        <p:origin x="123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236347" cy="33345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537144" y="0"/>
            <a:ext cx="4236347" cy="33345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D088FE-3E68-47FE-8BA4-634CD34BABBC}" type="datetimeFigureOut">
              <a:rPr lang="en-GB" smtClean="0"/>
              <a:t>16/09/2023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311825"/>
            <a:ext cx="4236347" cy="3334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537144" y="6311825"/>
            <a:ext cx="4236347" cy="3334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B31C5D-0DE0-4486-9782-41885BE5816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30825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236191" cy="33341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537372" y="0"/>
            <a:ext cx="4236191" cy="33341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6B66C6-1E92-0F4E-A300-9D4ED1F0C23F}" type="datetimeFigureOut">
              <a:rPr lang="en-GB" smtClean="0"/>
              <a:t>16/09/2023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94013" y="830263"/>
            <a:ext cx="3987800" cy="22431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77583" y="3198039"/>
            <a:ext cx="7820660" cy="261657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6311859"/>
            <a:ext cx="4236191" cy="33341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537372" y="6311859"/>
            <a:ext cx="4236191" cy="33341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8901C6-1DA1-FB44-ABEE-06A0FEB7738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76747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77540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Logical operators in Rust follow common conventions set by C family languages.</a:t>
            </a:r>
          </a:p>
          <a:p>
            <a:endParaRPr lang="en-GB" dirty="0"/>
          </a:p>
          <a:p>
            <a:r>
              <a:rPr lang="en-GB" dirty="0"/>
              <a:t>We'll explore these further when we look at Boolean expressions used to determine selections and iterations in Rust.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35411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50340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This lab focuses on creating a simple Rust program to demonstrate compound types such as tuples and arrays.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07170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58664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41477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Some additional information you may find useful…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47322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 Rust, keywords are separated into three distinct categories.</a:t>
            </a:r>
          </a:p>
          <a:p>
            <a:endParaRPr lang="en-GB" dirty="0"/>
          </a:p>
          <a:p>
            <a:r>
              <a:rPr lang="en-GB" dirty="0"/>
              <a:t>These categories are:</a:t>
            </a:r>
          </a:p>
          <a:p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Strict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Reserved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Weak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Each category refers to the keywords level of restriction in terms of naming identifiers, e.g. items, variables, labels, crates etc.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In detail then: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Strict	- cannot be used for naming identifiers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Reserved 	- at time of writing, these keywords are reserved for </a:t>
            </a:r>
            <a:r>
              <a:rPr lang="en-GB" i="1" dirty="0"/>
              <a:t>future</a:t>
            </a:r>
            <a:r>
              <a:rPr lang="en-GB" dirty="0"/>
              <a:t> use (to make existing code forward-compatible with new Rust language development)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Weak	- only have special meaning in particular contexts, so may be usable as an identifier ("union" is the quoted example of this)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In addition it is possible to use </a:t>
            </a:r>
            <a:r>
              <a:rPr lang="en-GB" i="1" dirty="0"/>
              <a:t>raw</a:t>
            </a:r>
            <a:r>
              <a:rPr lang="en-GB" dirty="0"/>
              <a:t> identifiers.  A raw identifier allows you to use keywords as an identifier; simply prefix the keyword with "r#".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For example…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b="1" dirty="0" err="1"/>
              <a:t>fn</a:t>
            </a:r>
            <a:r>
              <a:rPr lang="en-GB" b="1" dirty="0"/>
              <a:t> move() 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b="1" dirty="0"/>
              <a:t>     //do something…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b="1" dirty="0"/>
              <a:t>}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i="1" dirty="0"/>
              <a:t>won't </a:t>
            </a:r>
            <a:r>
              <a:rPr lang="en-GB" dirty="0"/>
              <a:t>compile.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However, this </a:t>
            </a:r>
            <a:r>
              <a:rPr lang="en-GB" i="1" dirty="0"/>
              <a:t>will</a:t>
            </a:r>
            <a:r>
              <a:rPr lang="en-GB" dirty="0"/>
              <a:t>: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 err="1"/>
              <a:t>fn</a:t>
            </a:r>
            <a:r>
              <a:rPr lang="en-GB" dirty="0"/>
              <a:t> </a:t>
            </a:r>
            <a:r>
              <a:rPr lang="en-GB" b="1" dirty="0" err="1"/>
              <a:t>r#</a:t>
            </a:r>
            <a:r>
              <a:rPr lang="en-GB" dirty="0" err="1"/>
              <a:t>move</a:t>
            </a:r>
            <a:r>
              <a:rPr lang="en-GB" dirty="0"/>
              <a:t>() 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     //do something…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}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In addition, the "r#" must also be used on the function call itself.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21771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68085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dirty="0"/>
              <a:t>Technical notes</a:t>
            </a:r>
          </a:p>
          <a:p>
            <a:endParaRPr lang="en-GB" dirty="0"/>
          </a:p>
          <a:p>
            <a:r>
              <a:rPr lang="en-GB" dirty="0"/>
              <a:t>Although it may look a little odd, note the lack of semi-colon on the </a:t>
            </a:r>
            <a:r>
              <a:rPr lang="en-GB" b="1" dirty="0"/>
              <a:t>last statement </a:t>
            </a:r>
            <a:r>
              <a:rPr lang="en-GB" dirty="0"/>
              <a:t>before the end of each block; any attempt to place a semi-colon there will result in the expression returning ()</a:t>
            </a:r>
          </a:p>
          <a:p>
            <a:endParaRPr lang="en-GB" dirty="0"/>
          </a:p>
          <a:p>
            <a:r>
              <a:rPr lang="en-GB" dirty="0"/>
              <a:t>Fortunately, modern Rust compilers will spot this for you though…</a:t>
            </a:r>
          </a:p>
          <a:p>
            <a:endParaRPr lang="en-GB" dirty="0"/>
          </a:p>
          <a:p>
            <a:r>
              <a:rPr lang="en-GB" dirty="0">
                <a:latin typeface="Consolas" panose="020B0609020204030204" pitchFamily="49" charset="0"/>
              </a:rPr>
              <a:t>error[E0308]: mismatched types</a:t>
            </a:r>
          </a:p>
          <a:p>
            <a:r>
              <a:rPr lang="en-GB" dirty="0">
                <a:latin typeface="Consolas" panose="020B0609020204030204" pitchFamily="49" charset="0"/>
              </a:rPr>
              <a:t> --&gt; </a:t>
            </a:r>
            <a:r>
              <a:rPr lang="en-GB" dirty="0" err="1">
                <a:latin typeface="Consolas" panose="020B0609020204030204" pitchFamily="49" charset="0"/>
              </a:rPr>
              <a:t>src</a:t>
            </a:r>
            <a:r>
              <a:rPr lang="en-GB" dirty="0">
                <a:latin typeface="Consolas" panose="020B0609020204030204" pitchFamily="49" charset="0"/>
              </a:rPr>
              <a:t>/main.rs:6:21</a:t>
            </a:r>
          </a:p>
          <a:p>
            <a:r>
              <a:rPr lang="en-GB" dirty="0">
                <a:latin typeface="Consolas" panose="020B0609020204030204" pitchFamily="49" charset="0"/>
              </a:rPr>
              <a:t>  |</a:t>
            </a:r>
          </a:p>
          <a:p>
            <a:r>
              <a:rPr lang="en-GB" dirty="0">
                <a:latin typeface="Consolas" panose="020B0609020204030204" pitchFamily="49" charset="0"/>
              </a:rPr>
              <a:t>6 |       let area: f32 = { </a:t>
            </a:r>
          </a:p>
          <a:p>
            <a:r>
              <a:rPr lang="en-GB" dirty="0">
                <a:latin typeface="Consolas" panose="020B0609020204030204" pitchFamily="49" charset="0"/>
              </a:rPr>
              <a:t>  |  _____________________^</a:t>
            </a:r>
          </a:p>
          <a:p>
            <a:r>
              <a:rPr lang="en-GB" dirty="0">
                <a:latin typeface="Consolas" panose="020B0609020204030204" pitchFamily="49" charset="0"/>
              </a:rPr>
              <a:t>7 | |         let </a:t>
            </a:r>
            <a:r>
              <a:rPr lang="en-GB" dirty="0" err="1">
                <a:latin typeface="Consolas" panose="020B0609020204030204" pitchFamily="49" charset="0"/>
              </a:rPr>
              <a:t>radius_sq</a:t>
            </a:r>
            <a:r>
              <a:rPr lang="en-GB" dirty="0">
                <a:latin typeface="Consolas" panose="020B0609020204030204" pitchFamily="49" charset="0"/>
              </a:rPr>
              <a:t>: f32 = </a:t>
            </a:r>
            <a:r>
              <a:rPr lang="en-GB" dirty="0" err="1">
                <a:latin typeface="Consolas" panose="020B0609020204030204" pitchFamily="49" charset="0"/>
              </a:rPr>
              <a:t>radius.powf</a:t>
            </a:r>
            <a:r>
              <a:rPr lang="en-GB" dirty="0">
                <a:latin typeface="Consolas" panose="020B0609020204030204" pitchFamily="49" charset="0"/>
              </a:rPr>
              <a:t>(2.0);</a:t>
            </a:r>
          </a:p>
          <a:p>
            <a:r>
              <a:rPr lang="en-GB" dirty="0">
                <a:latin typeface="Consolas" panose="020B0609020204030204" pitchFamily="49" charset="0"/>
              </a:rPr>
              <a:t>8 | |         PI * </a:t>
            </a:r>
            <a:r>
              <a:rPr lang="en-GB" dirty="0" err="1">
                <a:latin typeface="Consolas" panose="020B0609020204030204" pitchFamily="49" charset="0"/>
              </a:rPr>
              <a:t>radius_sq</a:t>
            </a:r>
            <a:r>
              <a:rPr lang="en-GB" dirty="0">
                <a:latin typeface="Consolas" panose="020B0609020204030204" pitchFamily="49" charset="0"/>
              </a:rPr>
              <a:t>;</a:t>
            </a:r>
          </a:p>
          <a:p>
            <a:r>
              <a:rPr lang="en-GB" dirty="0">
                <a:latin typeface="Consolas" panose="020B0609020204030204" pitchFamily="49" charset="0"/>
              </a:rPr>
              <a:t>  | |                       - help: remove this semicolon</a:t>
            </a:r>
          </a:p>
          <a:p>
            <a:r>
              <a:rPr lang="en-GB" dirty="0">
                <a:latin typeface="Consolas" panose="020B0609020204030204" pitchFamily="49" charset="0"/>
              </a:rPr>
              <a:t>9 | |     };</a:t>
            </a:r>
          </a:p>
          <a:p>
            <a:r>
              <a:rPr lang="en-GB" dirty="0">
                <a:latin typeface="Consolas" panose="020B0609020204030204" pitchFamily="49" charset="0"/>
              </a:rPr>
              <a:t>  | |_____^ expected `f32`, found `()`</a:t>
            </a:r>
          </a:p>
          <a:p>
            <a:endParaRPr lang="en-GB" dirty="0"/>
          </a:p>
          <a:p>
            <a:r>
              <a:rPr lang="en-GB" dirty="0"/>
              <a:t>For more information about this error, try `</a:t>
            </a:r>
            <a:r>
              <a:rPr lang="en-GB" dirty="0" err="1"/>
              <a:t>rustc</a:t>
            </a:r>
            <a:r>
              <a:rPr lang="en-GB" dirty="0"/>
              <a:t> --explain E0308`.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It's also worth noting in this example that the "</a:t>
            </a:r>
            <a:r>
              <a:rPr lang="en-GB" dirty="0" err="1"/>
              <a:t>radius_sq</a:t>
            </a:r>
            <a:r>
              <a:rPr lang="en-GB" dirty="0"/>
              <a:t>" local variable only has block scope so once used by its variable binding block, is destroyed and not usable afterwards.</a:t>
            </a:r>
          </a:p>
          <a:p>
            <a:endParaRPr lang="en-GB" dirty="0"/>
          </a:p>
          <a:p>
            <a:endParaRPr lang="en-GB" dirty="0"/>
          </a:p>
          <a:p>
            <a:r>
              <a:rPr lang="en-GB" b="1" dirty="0"/>
              <a:t>Further reading</a:t>
            </a:r>
          </a:p>
          <a:p>
            <a:r>
              <a:rPr lang="en-GB" b="0" dirty="0"/>
              <a:t>https://doc.rust-lang.org/std/f64/consts/constant.PI.html</a:t>
            </a:r>
          </a:p>
          <a:p>
            <a:endParaRPr lang="en-GB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49148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66172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Let's be careful out there…</a:t>
            </a:r>
          </a:p>
          <a:p>
            <a:endParaRPr lang="en-GB" dirty="0"/>
          </a:p>
          <a:p>
            <a:r>
              <a:rPr lang="en-GB" dirty="0"/>
              <a:t>C programmers are familiar with the dangers of mixing operators and data types inadvisably, e.g. performing integer division by accident (as in the example above).</a:t>
            </a:r>
          </a:p>
          <a:p>
            <a:endParaRPr lang="en-GB" dirty="0"/>
          </a:p>
          <a:p>
            <a:r>
              <a:rPr lang="en-GB" dirty="0"/>
              <a:t>For Rust, mixing numeric scalar types, e.g. u32, f32 etc is problematic.</a:t>
            </a:r>
          </a:p>
          <a:p>
            <a:endParaRPr lang="en-GB" dirty="0"/>
          </a:p>
          <a:p>
            <a:r>
              <a:rPr lang="en-GB" dirty="0"/>
              <a:t>In this example, it appears (from the error message) that there is a problem multiplying an f32 ("</a:t>
            </a:r>
            <a:r>
              <a:rPr lang="en-GB" dirty="0" err="1"/>
              <a:t>cel</a:t>
            </a:r>
            <a:r>
              <a:rPr lang="en-GB" dirty="0"/>
              <a:t>") by an integer (9).   </a:t>
            </a:r>
          </a:p>
          <a:p>
            <a:endParaRPr lang="en-GB" dirty="0"/>
          </a:p>
          <a:p>
            <a:r>
              <a:rPr lang="en-GB" dirty="0"/>
              <a:t>This is not something that (for e.g.) a Python programmer would worry about!  Fortunately, there are a couple of ways we can remedy this.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54755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When performing calculations, any expression which involves mixed data types, e.g. integers and floats etc. requires some thought.  </a:t>
            </a:r>
          </a:p>
          <a:p>
            <a:endParaRPr lang="en-GB" dirty="0"/>
          </a:p>
          <a:p>
            <a:r>
              <a:rPr lang="en-GB" dirty="0"/>
              <a:t>In Rust we have issues such as: magnitude, </a:t>
            </a:r>
            <a:r>
              <a:rPr lang="en-GB" dirty="0" err="1"/>
              <a:t>signedness</a:t>
            </a:r>
            <a:r>
              <a:rPr lang="en-GB" dirty="0"/>
              <a:t> (where a number is signed or unsigned) and precision to consider.   Helpfully, Rust will (within reason – it won't allow you to put the proverbial quart in a pint pot as that will generate a compiler error), let you decide how you want the calculation to be performed – you just need to be explicit with the data types.</a:t>
            </a:r>
          </a:p>
          <a:p>
            <a:r>
              <a:rPr lang="en-GB" dirty="0"/>
              <a:t> </a:t>
            </a:r>
          </a:p>
          <a:p>
            <a:r>
              <a:rPr lang="en-GB" dirty="0"/>
              <a:t>The "as" keyword* is essentially acting as a C-style explicit type "cast", allowing you to freely convert between compatible data types, as shown above.  </a:t>
            </a:r>
          </a:p>
          <a:p>
            <a:endParaRPr lang="en-GB" dirty="0"/>
          </a:p>
          <a:p>
            <a:endParaRPr lang="en-GB" dirty="0"/>
          </a:p>
          <a:p>
            <a:r>
              <a:rPr lang="en-GB" b="1" dirty="0"/>
              <a:t>Technical notes</a:t>
            </a:r>
          </a:p>
          <a:p>
            <a:r>
              <a:rPr lang="en-GB" b="0" dirty="0"/>
              <a:t>The "as" keyword also allows a Rust developer to rename imports, e.g.</a:t>
            </a:r>
          </a:p>
          <a:p>
            <a:endParaRPr lang="en-GB" b="0" dirty="0"/>
          </a:p>
          <a:p>
            <a:r>
              <a:rPr lang="en-GB" b="0" dirty="0"/>
              <a:t>Use std::{mem as memory, net as network}</a:t>
            </a:r>
          </a:p>
          <a:p>
            <a:endParaRPr lang="en-GB" b="0" dirty="0"/>
          </a:p>
          <a:p>
            <a:r>
              <a:rPr lang="en-GB" b="0" dirty="0"/>
              <a:t>for coding convenience or to avoid potential namespace collisions.</a:t>
            </a:r>
          </a:p>
          <a:p>
            <a:endParaRPr lang="en-GB" b="0" dirty="0"/>
          </a:p>
          <a:p>
            <a:endParaRPr lang="en-GB" dirty="0"/>
          </a:p>
          <a:p>
            <a:endParaRPr lang="en-GB" dirty="0"/>
          </a:p>
          <a:p>
            <a:r>
              <a:rPr lang="en-GB" b="1" dirty="0"/>
              <a:t>Further reading</a:t>
            </a:r>
          </a:p>
          <a:p>
            <a:r>
              <a:rPr lang="en-GB" b="0" dirty="0"/>
              <a:t>https://doc.rust-lang.org/std/keyword.as.html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10691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This lab focuses on creating a simple Rust program to demonstrate the use of arithmetic expressions.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29673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Generally speaking, Rust is happy when only variables of the same data type are being compared.</a:t>
            </a:r>
          </a:p>
          <a:p>
            <a:endParaRPr lang="en-GB" dirty="0"/>
          </a:p>
          <a:p>
            <a:r>
              <a:rPr lang="en-GB" dirty="0"/>
              <a:t>As Rust is a strongly typed language, it doesn't like to perform implicit type casting between integers of different sizes.</a:t>
            </a:r>
          </a:p>
          <a:p>
            <a:endParaRPr lang="en-GB" dirty="0"/>
          </a:p>
          <a:p>
            <a:r>
              <a:rPr lang="en-GB" dirty="0"/>
              <a:t>As a guide, it is possible to perform comparisons, but you'll have to use the "as" keyword to explicitly type cast, e.g.</a:t>
            </a:r>
          </a:p>
          <a:p>
            <a:endParaRPr lang="en-GB" dirty="0"/>
          </a:p>
          <a:p>
            <a:r>
              <a:rPr lang="nn-NO" dirty="0">
                <a:effectLst/>
                <a:latin typeface="inherit"/>
              </a:rPr>
              <a:t>let</a:t>
            </a:r>
            <a:r>
              <a:rPr lang="nn-NO" dirty="0"/>
              <a:t> </a:t>
            </a:r>
            <a:r>
              <a:rPr lang="nn-NO" dirty="0">
                <a:effectLst/>
                <a:latin typeface="inherit"/>
              </a:rPr>
              <a:t>x</a:t>
            </a:r>
            <a:r>
              <a:rPr lang="nn-NO" dirty="0"/>
              <a:t>: </a:t>
            </a:r>
            <a:r>
              <a:rPr lang="nn-NO" dirty="0">
                <a:effectLst/>
                <a:latin typeface="inherit"/>
              </a:rPr>
              <a:t>i32</a:t>
            </a:r>
            <a:r>
              <a:rPr lang="nn-NO" dirty="0"/>
              <a:t> = </a:t>
            </a:r>
            <a:r>
              <a:rPr lang="nn-NO" dirty="0">
                <a:effectLst/>
                <a:latin typeface="inherit"/>
              </a:rPr>
              <a:t>10</a:t>
            </a:r>
            <a:r>
              <a:rPr lang="nn-NO" dirty="0"/>
              <a:t>; </a:t>
            </a:r>
          </a:p>
          <a:p>
            <a:r>
              <a:rPr lang="nn-NO" dirty="0">
                <a:effectLst/>
                <a:latin typeface="inherit"/>
              </a:rPr>
              <a:t>let</a:t>
            </a:r>
            <a:r>
              <a:rPr lang="nn-NO" dirty="0"/>
              <a:t> </a:t>
            </a:r>
            <a:r>
              <a:rPr lang="nn-NO" dirty="0">
                <a:effectLst/>
                <a:latin typeface="inherit"/>
              </a:rPr>
              <a:t>y</a:t>
            </a:r>
            <a:r>
              <a:rPr lang="nn-NO" dirty="0"/>
              <a:t>: </a:t>
            </a:r>
            <a:r>
              <a:rPr lang="nn-NO" dirty="0">
                <a:effectLst/>
                <a:latin typeface="inherit"/>
              </a:rPr>
              <a:t>i16</a:t>
            </a:r>
            <a:r>
              <a:rPr lang="nn-NO" dirty="0"/>
              <a:t> = </a:t>
            </a:r>
            <a:r>
              <a:rPr lang="nn-NO" dirty="0">
                <a:effectLst/>
                <a:latin typeface="inherit"/>
              </a:rPr>
              <a:t>20</a:t>
            </a:r>
            <a:r>
              <a:rPr lang="nn-NO" dirty="0"/>
              <a:t>; </a:t>
            </a:r>
          </a:p>
          <a:p>
            <a:endParaRPr lang="nn-NO" dirty="0">
              <a:effectLst/>
              <a:latin typeface="inherit"/>
            </a:endParaRPr>
          </a:p>
          <a:p>
            <a:r>
              <a:rPr lang="nn-NO" dirty="0">
                <a:effectLst/>
                <a:latin typeface="inherit"/>
              </a:rPr>
              <a:t>println!</a:t>
            </a:r>
            <a:r>
              <a:rPr lang="nn-NO" dirty="0"/>
              <a:t>(</a:t>
            </a:r>
            <a:r>
              <a:rPr lang="nn-NO" dirty="0">
                <a:effectLst/>
                <a:latin typeface="inherit"/>
              </a:rPr>
              <a:t>"{}"</a:t>
            </a:r>
            <a:r>
              <a:rPr lang="nn-NO" dirty="0"/>
              <a:t>, x == y </a:t>
            </a:r>
            <a:r>
              <a:rPr lang="nn-NO" b="1" dirty="0">
                <a:effectLst/>
                <a:latin typeface="inherit"/>
              </a:rPr>
              <a:t>as</a:t>
            </a:r>
            <a:r>
              <a:rPr lang="nn-NO" b="1" dirty="0"/>
              <a:t> </a:t>
            </a:r>
            <a:r>
              <a:rPr lang="nn-NO" b="1" dirty="0">
                <a:effectLst/>
                <a:latin typeface="inherit"/>
              </a:rPr>
              <a:t>i32</a:t>
            </a:r>
            <a:r>
              <a:rPr lang="nn-NO" dirty="0"/>
              <a:t>);</a:t>
            </a:r>
            <a:endParaRPr lang="en-GB" dirty="0"/>
          </a:p>
          <a:p>
            <a:endParaRPr lang="en-GB" dirty="0"/>
          </a:p>
          <a:p>
            <a:r>
              <a:rPr lang="en-GB" dirty="0"/>
              <a:t>As you can imagine, the pros and cons of this can be a hotly debated topic in the Rust community(!)</a:t>
            </a:r>
          </a:p>
          <a:p>
            <a:endParaRPr lang="en-GB" dirty="0"/>
          </a:p>
          <a:p>
            <a:r>
              <a:rPr lang="en-GB" dirty="0"/>
              <a:t>This approach (using the into() trait) may be suggested by the compiler:</a:t>
            </a:r>
          </a:p>
          <a:p>
            <a:endParaRPr lang="en-GB" dirty="0"/>
          </a:p>
          <a:p>
            <a:r>
              <a:rPr lang="en-GB" dirty="0"/>
              <a:t>let x: i32 = 10;</a:t>
            </a:r>
          </a:p>
          <a:p>
            <a:r>
              <a:rPr lang="en-GB" dirty="0"/>
              <a:t>let y: i16 = 20;</a:t>
            </a:r>
          </a:p>
          <a:p>
            <a:endParaRPr lang="en-GB" dirty="0"/>
          </a:p>
          <a:p>
            <a:r>
              <a:rPr lang="en-GB" dirty="0" err="1"/>
              <a:t>println</a:t>
            </a:r>
            <a:r>
              <a:rPr lang="en-GB" dirty="0"/>
              <a:t>!("{}", x == </a:t>
            </a:r>
            <a:r>
              <a:rPr lang="en-GB" dirty="0" err="1"/>
              <a:t>y.into</a:t>
            </a:r>
            <a:r>
              <a:rPr lang="en-GB" dirty="0"/>
              <a:t>());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88946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00156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White /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4785" y="2322726"/>
            <a:ext cx="6596062" cy="2431485"/>
          </a:xfrm>
        </p:spPr>
        <p:txBody>
          <a:bodyPr anchor="b" anchorCtr="0">
            <a:noAutofit/>
          </a:bodyPr>
          <a:lstStyle>
            <a:lvl1pPr algn="l">
              <a:lnSpc>
                <a:spcPct val="90000"/>
              </a:lnSpc>
              <a:defRPr sz="5600" baseline="0">
                <a:solidFill>
                  <a:srgbClr val="004050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  <a:endParaRPr lang="en-GB" noProof="0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55" r="11010"/>
          <a:stretch/>
        </p:blipFill>
        <p:spPr>
          <a:xfrm>
            <a:off x="7171920" y="-4252"/>
            <a:ext cx="5020079" cy="5635931"/>
          </a:xfrm>
          <a:prstGeom prst="rect">
            <a:avLst/>
          </a:prstGeom>
        </p:spPr>
      </p:pic>
      <p:pic>
        <p:nvPicPr>
          <p:cNvPr id="12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76237" y="5768975"/>
            <a:ext cx="6604609" cy="709613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dirty="0"/>
              <a:t>Subtitle here</a:t>
            </a:r>
          </a:p>
        </p:txBody>
      </p:sp>
    </p:spTree>
    <p:extLst>
      <p:ext uri="{BB962C8B-B14F-4D97-AF65-F5344CB8AC3E}">
        <p14:creationId xmlns:p14="http://schemas.microsoft.com/office/powerpoint/2010/main" val="38568465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1457" userDrawn="1">
          <p15:clr>
            <a:srgbClr val="FBAE40"/>
          </p15:clr>
        </p15:guide>
        <p15:guide id="3" orient="horz" pos="3634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range Background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944"/>
          <a:stretch/>
        </p:blipFill>
        <p:spPr>
          <a:xfrm>
            <a:off x="0" y="-1"/>
            <a:ext cx="12192000" cy="68622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7" name="Content Placeholder 3"/>
          <p:cNvSpPr>
            <a:spLocks noGrp="1"/>
          </p:cNvSpPr>
          <p:nvPr>
            <p:ph sz="quarter" idx="10"/>
          </p:nvPr>
        </p:nvSpPr>
        <p:spPr>
          <a:xfrm>
            <a:off x="385299" y="5768975"/>
            <a:ext cx="5627171" cy="7096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990026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range Background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607"/>
          <a:stretch/>
        </p:blipFill>
        <p:spPr>
          <a:xfrm>
            <a:off x="0" y="-1"/>
            <a:ext cx="12192000" cy="688791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8" name="Content Placeholder 3"/>
          <p:cNvSpPr>
            <a:spLocks noGrp="1"/>
          </p:cNvSpPr>
          <p:nvPr>
            <p:ph sz="quarter" idx="10"/>
          </p:nvPr>
        </p:nvSpPr>
        <p:spPr>
          <a:xfrm>
            <a:off x="385299" y="5768975"/>
            <a:ext cx="5627171" cy="72263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945117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range Background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32"/>
          <a:stretch/>
        </p:blipFill>
        <p:spPr>
          <a:xfrm>
            <a:off x="0" y="1"/>
            <a:ext cx="12192000" cy="687081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7" name="Content Placeholder 3"/>
          <p:cNvSpPr>
            <a:spLocks noGrp="1"/>
          </p:cNvSpPr>
          <p:nvPr>
            <p:ph sz="quarter" idx="10"/>
          </p:nvPr>
        </p:nvSpPr>
        <p:spPr>
          <a:xfrm>
            <a:off x="385299" y="5768975"/>
            <a:ext cx="5627171" cy="7096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023708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Orange Background C"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7" name="Content Placeholder 3"/>
          <p:cNvSpPr>
            <a:spLocks noGrp="1"/>
          </p:cNvSpPr>
          <p:nvPr>
            <p:ph sz="quarter" idx="10"/>
          </p:nvPr>
        </p:nvSpPr>
        <p:spPr>
          <a:xfrm>
            <a:off x="385299" y="5768975"/>
            <a:ext cx="5627171" cy="70584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399822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Orange Background C"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7" name="Content Placeholder 3"/>
          <p:cNvSpPr>
            <a:spLocks noGrp="1"/>
          </p:cNvSpPr>
          <p:nvPr>
            <p:ph sz="quarter" idx="10"/>
          </p:nvPr>
        </p:nvSpPr>
        <p:spPr>
          <a:xfrm>
            <a:off x="385299" y="5768975"/>
            <a:ext cx="5627171" cy="7096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561655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Orange Background C"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7" name="Content Placeholder 3"/>
          <p:cNvSpPr>
            <a:spLocks noGrp="1"/>
          </p:cNvSpPr>
          <p:nvPr>
            <p:ph sz="quarter" idx="10"/>
          </p:nvPr>
        </p:nvSpPr>
        <p:spPr>
          <a:xfrm>
            <a:off x="385300" y="5768975"/>
            <a:ext cx="3824288" cy="71439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283943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1 Section Divid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3">
            <a:extLst>
              <a:ext uri="{FF2B5EF4-FFF2-40B4-BE49-F238E27FC236}">
                <a16:creationId xmlns:a16="http://schemas.microsoft.com/office/drawing/2014/main" id="{3344A4B7-0EC8-AD4A-8611-5B12AB419DC2}"/>
              </a:ext>
            </a:extLst>
          </p:cNvPr>
          <p:cNvSpPr/>
          <p:nvPr userDrawn="1"/>
        </p:nvSpPr>
        <p:spPr>
          <a:xfrm>
            <a:off x="0" y="0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10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4784" y="343368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451938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2 Section Divider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6238" y="1756434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09" y="1897166"/>
            <a:ext cx="11479292" cy="4960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1772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3 Section Divider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453"/>
          <a:stretch/>
        </p:blipFill>
        <p:spPr>
          <a:xfrm>
            <a:off x="-1" y="2138695"/>
            <a:ext cx="11137643" cy="497337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7037" y="116954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92691454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4 Section Divider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7037" y="116954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7"/>
          <a:stretch/>
        </p:blipFill>
        <p:spPr>
          <a:xfrm>
            <a:off x="0" y="2294314"/>
            <a:ext cx="9545652" cy="4066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6902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White / T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63" r="13611"/>
          <a:stretch/>
        </p:blipFill>
        <p:spPr>
          <a:xfrm>
            <a:off x="7096499" y="0"/>
            <a:ext cx="5098350" cy="56698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4785" y="2322726"/>
            <a:ext cx="6596062" cy="2431485"/>
          </a:xfrm>
        </p:spPr>
        <p:txBody>
          <a:bodyPr anchor="b" anchorCtr="0">
            <a:noAutofit/>
          </a:bodyPr>
          <a:lstStyle>
            <a:lvl1pPr algn="l">
              <a:lnSpc>
                <a:spcPct val="90000"/>
              </a:lnSpc>
              <a:defRPr sz="5600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pic>
        <p:nvPicPr>
          <p:cNvPr id="12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76237" y="5768975"/>
            <a:ext cx="6604609" cy="709613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dirty="0"/>
              <a:t>Subtitle here</a:t>
            </a:r>
          </a:p>
        </p:txBody>
      </p:sp>
    </p:spTree>
    <p:extLst>
      <p:ext uri="{BB962C8B-B14F-4D97-AF65-F5344CB8AC3E}">
        <p14:creationId xmlns:p14="http://schemas.microsoft.com/office/powerpoint/2010/main" val="40459597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4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s or 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/>
          <p:cNvCxnSpPr/>
          <p:nvPr userDrawn="1"/>
        </p:nvCxnSpPr>
        <p:spPr>
          <a:xfrm>
            <a:off x="3101975" y="1925767"/>
            <a:ext cx="8523287" cy="0"/>
          </a:xfrm>
          <a:prstGeom prst="line">
            <a:avLst/>
          </a:prstGeom>
          <a:ln w="19050">
            <a:solidFill>
              <a:srgbClr val="004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 userDrawn="1"/>
        </p:nvCxnSpPr>
        <p:spPr>
          <a:xfrm>
            <a:off x="3101975" y="2587060"/>
            <a:ext cx="8523287" cy="0"/>
          </a:xfrm>
          <a:prstGeom prst="line">
            <a:avLst/>
          </a:prstGeom>
          <a:ln w="19050">
            <a:solidFill>
              <a:srgbClr val="004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 userDrawn="1"/>
        </p:nvCxnSpPr>
        <p:spPr>
          <a:xfrm>
            <a:off x="3101975" y="3248353"/>
            <a:ext cx="8523287" cy="0"/>
          </a:xfrm>
          <a:prstGeom prst="line">
            <a:avLst/>
          </a:prstGeom>
          <a:ln w="19050">
            <a:solidFill>
              <a:srgbClr val="004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 userDrawn="1"/>
        </p:nvCxnSpPr>
        <p:spPr>
          <a:xfrm>
            <a:off x="3101975" y="3909646"/>
            <a:ext cx="8523287" cy="0"/>
          </a:xfrm>
          <a:prstGeom prst="line">
            <a:avLst/>
          </a:prstGeom>
          <a:ln w="19050">
            <a:solidFill>
              <a:srgbClr val="004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 userDrawn="1"/>
        </p:nvCxnSpPr>
        <p:spPr>
          <a:xfrm>
            <a:off x="3101975" y="4570939"/>
            <a:ext cx="8523287" cy="0"/>
          </a:xfrm>
          <a:prstGeom prst="line">
            <a:avLst/>
          </a:prstGeom>
          <a:ln w="19050">
            <a:solidFill>
              <a:srgbClr val="004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 userDrawn="1"/>
        </p:nvCxnSpPr>
        <p:spPr>
          <a:xfrm>
            <a:off x="3101975" y="5232231"/>
            <a:ext cx="8523287" cy="0"/>
          </a:xfrm>
          <a:prstGeom prst="line">
            <a:avLst/>
          </a:prstGeom>
          <a:ln w="19050">
            <a:solidFill>
              <a:srgbClr val="004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3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25640" y="3666044"/>
            <a:ext cx="2923326" cy="2198740"/>
          </a:xfrm>
          <a:prstGeom prst="rect">
            <a:avLst/>
          </a:prstGeom>
        </p:spPr>
      </p:pic>
      <p:sp>
        <p:nvSpPr>
          <p:cNvPr id="30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925767"/>
            <a:ext cx="2521449" cy="196215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3200" cap="all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3299565" y="2060614"/>
            <a:ext cx="951760" cy="426737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2800"/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dirty="0"/>
              <a:t>TEXT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5037138" y="2107781"/>
            <a:ext cx="6588125" cy="376285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b="0"/>
            </a:lvl1pPr>
          </a:lstStyle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650"/>
              </a:spcAft>
              <a:buClrTx/>
              <a:buSzPct val="115000"/>
              <a:buFontTx/>
              <a:buNone/>
              <a:tabLst/>
              <a:defRPr/>
            </a:pPr>
            <a:r>
              <a:rPr lang="en-GB" sz="1800" b="0" i="0" kern="1200" dirty="0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Lorem ipsum </a:t>
            </a:r>
            <a:r>
              <a:rPr lang="en-GB" sz="1800" b="0" i="0" kern="1200" dirty="0" err="1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dolor</a:t>
            </a:r>
            <a:r>
              <a:rPr lang="en-GB" sz="1800" b="0" i="0" kern="1200" dirty="0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 sit </a:t>
            </a:r>
            <a:r>
              <a:rPr lang="en-GB" sz="1800" b="0" i="0" kern="1200" dirty="0" err="1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amet</a:t>
            </a:r>
            <a:endParaRPr lang="en-GB" sz="1800" dirty="0">
              <a:solidFill>
                <a:srgbClr val="004050"/>
              </a:solidFill>
            </a:endParaRPr>
          </a:p>
          <a:p>
            <a:pPr lvl="0"/>
            <a:endParaRPr lang="en-GB" dirty="0"/>
          </a:p>
        </p:txBody>
      </p:sp>
      <p:sp>
        <p:nvSpPr>
          <p:cNvPr id="3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3299565" y="2721905"/>
            <a:ext cx="951760" cy="426737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2800"/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dirty="0"/>
              <a:t>TEXT</a:t>
            </a:r>
          </a:p>
        </p:txBody>
      </p:sp>
      <p:sp>
        <p:nvSpPr>
          <p:cNvPr id="39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5037138" y="2769072"/>
            <a:ext cx="6588125" cy="376285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b="0"/>
            </a:lvl1pPr>
          </a:lstStyle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650"/>
              </a:spcAft>
              <a:buClrTx/>
              <a:buSzPct val="115000"/>
              <a:buFontTx/>
              <a:buNone/>
              <a:tabLst/>
              <a:defRPr/>
            </a:pPr>
            <a:r>
              <a:rPr lang="en-GB" sz="1800" b="0" i="0" kern="1200" dirty="0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Lorem ipsum </a:t>
            </a:r>
            <a:r>
              <a:rPr lang="en-GB" sz="1800" b="0" i="0" kern="1200" dirty="0" err="1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dolor</a:t>
            </a:r>
            <a:r>
              <a:rPr lang="en-GB" sz="1800" b="0" i="0" kern="1200" dirty="0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 sit </a:t>
            </a:r>
            <a:r>
              <a:rPr lang="en-GB" sz="1800" b="0" i="0" kern="1200" dirty="0" err="1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amet</a:t>
            </a:r>
            <a:endParaRPr lang="en-GB" sz="1800" dirty="0">
              <a:solidFill>
                <a:srgbClr val="004050"/>
              </a:solidFill>
            </a:endParaRPr>
          </a:p>
          <a:p>
            <a:pPr lvl="0"/>
            <a:endParaRPr lang="en-GB" dirty="0"/>
          </a:p>
        </p:txBody>
      </p:sp>
      <p:sp>
        <p:nvSpPr>
          <p:cNvPr id="40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3305695" y="3380601"/>
            <a:ext cx="951760" cy="426737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2800"/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dirty="0"/>
              <a:t>TEXT</a:t>
            </a:r>
          </a:p>
        </p:txBody>
      </p:sp>
      <p:sp>
        <p:nvSpPr>
          <p:cNvPr id="41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5043268" y="3427768"/>
            <a:ext cx="6588125" cy="376285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b="0"/>
            </a:lvl1pPr>
          </a:lstStyle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650"/>
              </a:spcAft>
              <a:buClrTx/>
              <a:buSzPct val="115000"/>
              <a:buFontTx/>
              <a:buNone/>
              <a:tabLst/>
              <a:defRPr/>
            </a:pPr>
            <a:r>
              <a:rPr lang="en-GB" sz="1800" b="0" i="0" kern="1200" dirty="0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Lorem ipsum </a:t>
            </a:r>
            <a:r>
              <a:rPr lang="en-GB" sz="1800" b="0" i="0" kern="1200" dirty="0" err="1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dolor</a:t>
            </a:r>
            <a:r>
              <a:rPr lang="en-GB" sz="1800" b="0" i="0" kern="1200" dirty="0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 sit </a:t>
            </a:r>
            <a:r>
              <a:rPr lang="en-GB" sz="1800" b="0" i="0" kern="1200" dirty="0" err="1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amet</a:t>
            </a:r>
            <a:endParaRPr lang="en-GB" sz="1800" dirty="0">
              <a:solidFill>
                <a:srgbClr val="004050"/>
              </a:solidFill>
            </a:endParaRPr>
          </a:p>
          <a:p>
            <a:pPr lvl="0"/>
            <a:endParaRPr lang="en-GB" dirty="0"/>
          </a:p>
        </p:txBody>
      </p:sp>
      <p:sp>
        <p:nvSpPr>
          <p:cNvPr id="42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3305695" y="4035597"/>
            <a:ext cx="951760" cy="426737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 sz="2800"/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TEXT</a:t>
            </a:r>
          </a:p>
        </p:txBody>
      </p:sp>
      <p:sp>
        <p:nvSpPr>
          <p:cNvPr id="43" name="Text Placeholder 6"/>
          <p:cNvSpPr>
            <a:spLocks noGrp="1"/>
          </p:cNvSpPr>
          <p:nvPr>
            <p:ph type="body" sz="quarter" idx="18" hasCustomPrompt="1"/>
          </p:nvPr>
        </p:nvSpPr>
        <p:spPr>
          <a:xfrm>
            <a:off x="5043268" y="4082764"/>
            <a:ext cx="6588125" cy="376285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b="0"/>
            </a:lvl1pPr>
          </a:lstStyle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650"/>
              </a:spcAft>
              <a:buClrTx/>
              <a:buSzPct val="115000"/>
              <a:buFontTx/>
              <a:buNone/>
              <a:tabLst/>
              <a:defRPr/>
            </a:pPr>
            <a:r>
              <a:rPr lang="en-GB" sz="1800" b="0" i="0" kern="1200" dirty="0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Lorem ipsum </a:t>
            </a:r>
            <a:r>
              <a:rPr lang="en-GB" sz="1800" b="0" i="0" kern="1200" dirty="0" err="1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dolor</a:t>
            </a:r>
            <a:r>
              <a:rPr lang="en-GB" sz="1800" b="0" i="0" kern="1200" dirty="0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 sit </a:t>
            </a:r>
            <a:r>
              <a:rPr lang="en-GB" sz="1800" b="0" i="0" kern="1200" dirty="0" err="1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amet</a:t>
            </a:r>
            <a:endParaRPr lang="en-GB" sz="1800" dirty="0">
              <a:solidFill>
                <a:srgbClr val="004050"/>
              </a:solidFill>
            </a:endParaRPr>
          </a:p>
          <a:p>
            <a:pPr lvl="0"/>
            <a:endParaRPr lang="en-GB" dirty="0"/>
          </a:p>
        </p:txBody>
      </p:sp>
      <p:sp>
        <p:nvSpPr>
          <p:cNvPr id="44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3299564" y="4700588"/>
            <a:ext cx="951760" cy="426737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 sz="2800"/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TEXT</a:t>
            </a:r>
          </a:p>
        </p:txBody>
      </p:sp>
      <p:sp>
        <p:nvSpPr>
          <p:cNvPr id="45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5037137" y="4747755"/>
            <a:ext cx="6588125" cy="376285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b="0"/>
            </a:lvl1pPr>
          </a:lstStyle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650"/>
              </a:spcAft>
              <a:buClrTx/>
              <a:buSzPct val="115000"/>
              <a:buFontTx/>
              <a:buNone/>
              <a:tabLst/>
              <a:defRPr/>
            </a:pPr>
            <a:r>
              <a:rPr lang="en-GB" sz="1800" b="0" i="0" kern="1200" dirty="0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Lorem ipsum </a:t>
            </a:r>
            <a:r>
              <a:rPr lang="en-GB" sz="1800" b="0" i="0" kern="1200" dirty="0" err="1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dolor</a:t>
            </a:r>
            <a:r>
              <a:rPr lang="en-GB" sz="1800" b="0" i="0" kern="1200" dirty="0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 sit </a:t>
            </a:r>
            <a:r>
              <a:rPr lang="en-GB" sz="1800" b="0" i="0" kern="1200" dirty="0" err="1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amet</a:t>
            </a:r>
            <a:endParaRPr lang="en-GB" sz="1800" dirty="0">
              <a:solidFill>
                <a:srgbClr val="004050"/>
              </a:solidFill>
            </a:endParaRPr>
          </a:p>
          <a:p>
            <a:pPr lvl="0"/>
            <a:endParaRPr lang="en-GB" dirty="0"/>
          </a:p>
        </p:txBody>
      </p:sp>
      <p:sp>
        <p:nvSpPr>
          <p:cNvPr id="46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3305695" y="5378225"/>
            <a:ext cx="951760" cy="426737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 sz="2800"/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TEXT</a:t>
            </a:r>
          </a:p>
        </p:txBody>
      </p:sp>
      <p:sp>
        <p:nvSpPr>
          <p:cNvPr id="47" name="Text Placeholder 6"/>
          <p:cNvSpPr>
            <a:spLocks noGrp="1"/>
          </p:cNvSpPr>
          <p:nvPr>
            <p:ph type="body" sz="quarter" idx="22" hasCustomPrompt="1"/>
          </p:nvPr>
        </p:nvSpPr>
        <p:spPr>
          <a:xfrm>
            <a:off x="5043268" y="5425392"/>
            <a:ext cx="6588125" cy="376285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b="0"/>
            </a:lvl1pPr>
          </a:lstStyle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650"/>
              </a:spcAft>
              <a:buClrTx/>
              <a:buSzPct val="115000"/>
              <a:buFontTx/>
              <a:buNone/>
              <a:tabLst/>
              <a:defRPr/>
            </a:pPr>
            <a:r>
              <a:rPr lang="en-GB" sz="1800" b="0" i="0" kern="1200" dirty="0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Lorem ipsum </a:t>
            </a:r>
            <a:r>
              <a:rPr lang="en-GB" sz="1800" b="0" i="0" kern="1200" dirty="0" err="1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dolor</a:t>
            </a:r>
            <a:r>
              <a:rPr lang="en-GB" sz="1800" b="0" i="0" kern="1200" dirty="0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 sit </a:t>
            </a:r>
            <a:r>
              <a:rPr lang="en-GB" sz="1800" b="0" i="0" kern="1200" dirty="0" err="1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amet</a:t>
            </a:r>
            <a:endParaRPr lang="en-GB" sz="1800" dirty="0">
              <a:solidFill>
                <a:srgbClr val="004050"/>
              </a:solidFill>
            </a:endParaRPr>
          </a:p>
          <a:p>
            <a:pPr lvl="0"/>
            <a:endParaRPr lang="en-GB" dirty="0"/>
          </a:p>
        </p:txBody>
      </p:sp>
      <p:pic>
        <p:nvPicPr>
          <p:cNvPr id="23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7" y="377825"/>
            <a:ext cx="781218" cy="55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0385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Slid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453"/>
          <a:stretch/>
        </p:blipFill>
        <p:spPr>
          <a:xfrm>
            <a:off x="0" y="3432381"/>
            <a:ext cx="5788325" cy="2584704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242034"/>
            <a:ext cx="3694112" cy="196215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Page title </a:t>
            </a:r>
            <a:br>
              <a:rPr lang="en-US" dirty="0"/>
            </a:br>
            <a:r>
              <a:rPr lang="en-US" dirty="0"/>
              <a:t>to sit here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195034" y="3432175"/>
            <a:ext cx="5621337" cy="3046413"/>
          </a:xfrm>
        </p:spPr>
        <p:txBody>
          <a:bodyPr/>
          <a:lstStyle>
            <a:lvl1pPr marL="270000" indent="-270000">
              <a:buFont typeface="Arial" panose="020B0604020202020204" pitchFamily="34" charset="0"/>
              <a:buChar char="•"/>
              <a:defRPr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400"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1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dirty="0"/>
              <a:t>Text to sit here</a:t>
            </a:r>
          </a:p>
          <a:p>
            <a:pPr lvl="1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dirty="0"/>
              <a:t>Text to sit here</a:t>
            </a:r>
          </a:p>
          <a:p>
            <a:pPr marL="180000" marR="0" lvl="1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Text to sit here</a:t>
            </a:r>
          </a:p>
          <a:p>
            <a:pPr marL="180000" marR="0" lvl="1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Text to sit here</a:t>
            </a:r>
          </a:p>
          <a:p>
            <a:pPr marL="180000" marR="0" lvl="1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Text to sit here</a:t>
            </a:r>
          </a:p>
          <a:p>
            <a:pPr lvl="1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GB" dirty="0"/>
          </a:p>
          <a:p>
            <a:pPr lvl="1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GB" dirty="0"/>
          </a:p>
          <a:p>
            <a:pPr lvl="1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GB" dirty="0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7" y="377825"/>
            <a:ext cx="781218" cy="55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2407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Slid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0832" y="1242034"/>
            <a:ext cx="2721143" cy="196215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FF004C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Page title </a:t>
            </a:r>
            <a:br>
              <a:rPr lang="en-US" dirty="0"/>
            </a:br>
            <a:r>
              <a:rPr lang="en-US" dirty="0"/>
              <a:t>to sit </a:t>
            </a:r>
            <a:br>
              <a:rPr lang="en-US" dirty="0"/>
            </a:br>
            <a:r>
              <a:rPr lang="en-US" dirty="0"/>
              <a:t>here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3293084" y="2366057"/>
            <a:ext cx="2719387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 b="0"/>
            </a:lvl1pPr>
            <a:lvl2pPr marL="180000" indent="-180000">
              <a:buFont typeface="Arial" panose="020B0604020202020204" pitchFamily="34" charset="0"/>
              <a:buChar char="•"/>
              <a:defRPr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6195034" y="2366057"/>
            <a:ext cx="2710841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 b="0"/>
            </a:lvl1pPr>
            <a:lvl2pPr marL="180000" indent="-180000">
              <a:buFont typeface="Arial" panose="020B0604020202020204" pitchFamily="34" charset="0"/>
              <a:buChar char="•"/>
              <a:defRPr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9094769" y="2366057"/>
            <a:ext cx="2719387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 b="0"/>
            </a:lvl1pPr>
            <a:lvl2pPr marL="180000" indent="-180000">
              <a:buFont typeface="Arial" panose="020B0604020202020204" pitchFamily="34" charset="0"/>
              <a:buChar char="•"/>
              <a:defRPr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2" name="Picture Placeholder 21"/>
          <p:cNvSpPr>
            <a:spLocks noGrp="1"/>
          </p:cNvSpPr>
          <p:nvPr>
            <p:ph type="pic" sz="quarter" idx="18" hasCustomPrompt="1"/>
          </p:nvPr>
        </p:nvSpPr>
        <p:spPr>
          <a:xfrm>
            <a:off x="3284538" y="1233488"/>
            <a:ext cx="785813" cy="78581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23" name="Picture Placeholder 21"/>
          <p:cNvSpPr>
            <a:spLocks noGrp="1"/>
          </p:cNvSpPr>
          <p:nvPr>
            <p:ph type="pic" sz="quarter" idx="19" hasCustomPrompt="1"/>
          </p:nvPr>
        </p:nvSpPr>
        <p:spPr>
          <a:xfrm>
            <a:off x="6186488" y="1226412"/>
            <a:ext cx="785813" cy="78581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24" name="Picture Placeholder 21"/>
          <p:cNvSpPr>
            <a:spLocks noGrp="1"/>
          </p:cNvSpPr>
          <p:nvPr>
            <p:ph type="pic" sz="quarter" idx="20" hasCustomPrompt="1"/>
          </p:nvPr>
        </p:nvSpPr>
        <p:spPr>
          <a:xfrm>
            <a:off x="9094769" y="1233488"/>
            <a:ext cx="785813" cy="78581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/>
              <a:t>icon</a:t>
            </a:r>
          </a:p>
        </p:txBody>
      </p:sp>
      <p:pic>
        <p:nvPicPr>
          <p:cNvPr id="10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7" y="377825"/>
            <a:ext cx="781218" cy="55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8902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Slide - With side bar C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349984"/>
            <a:ext cx="3443732" cy="2751998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800" cap="all" baseline="0">
                <a:solidFill>
                  <a:schemeClr val="bg1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slide title to sit here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4"/>
            <a:ext cx="5803900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 b="0"/>
            </a:lvl1pPr>
            <a:lvl2pPr marL="180000" indent="-180000">
              <a:buFont typeface="Arial" panose="020B0604020202020204" pitchFamily="34" charset="0"/>
              <a:buChar char="•"/>
              <a:defRPr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35"/>
          <a:stretch/>
        </p:blipFill>
        <p:spPr>
          <a:xfrm>
            <a:off x="0" y="4435268"/>
            <a:ext cx="4722378" cy="162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8592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ext Slide - With side bar C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349984"/>
            <a:ext cx="3443732" cy="2751998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all" baseline="0">
                <a:solidFill>
                  <a:schemeClr val="bg1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slide title to sit here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4"/>
            <a:ext cx="2901950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 b="0"/>
            </a:lvl1pPr>
            <a:lvl2pPr marL="180000" indent="-180000">
              <a:buFont typeface="Arial" panose="020B0604020202020204" pitchFamily="34" charset="0"/>
              <a:buChar char="•"/>
              <a:defRPr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8517222" y="1349984"/>
            <a:ext cx="2901950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 b="0"/>
            </a:lvl1pPr>
            <a:lvl2pPr marL="180000" indent="-180000">
              <a:buFont typeface="Arial" panose="020B0604020202020204" pitchFamily="34" charset="0"/>
              <a:buChar char="•"/>
              <a:defRPr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238" y="4446884"/>
            <a:ext cx="4375225" cy="1964632"/>
          </a:xfrm>
          <a:prstGeom prst="rect">
            <a:avLst/>
          </a:prstGeom>
        </p:spPr>
      </p:pic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5347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ext Slide - SmartArt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73571" y="1349984"/>
            <a:ext cx="3951161" cy="2079016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400" cap="all" baseline="0">
                <a:solidFill>
                  <a:schemeClr val="bg1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slide title to sit here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238" y="4446884"/>
            <a:ext cx="4375225" cy="1964632"/>
          </a:xfrm>
          <a:prstGeom prst="rect">
            <a:avLst/>
          </a:prstGeom>
        </p:spPr>
      </p:pic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F743D3A-25B6-9D4F-8301-EE8E57A2FA6E}"/>
              </a:ext>
            </a:extLst>
          </p:cNvPr>
          <p:cNvSpPr/>
          <p:nvPr userDrawn="1"/>
        </p:nvSpPr>
        <p:spPr>
          <a:xfrm>
            <a:off x="2133600" y="83544"/>
            <a:ext cx="1936752" cy="2107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600" b="1" dirty="0"/>
              <a:t>Role Framework</a:t>
            </a:r>
            <a:r>
              <a:rPr lang="en-GB" sz="1600" dirty="0"/>
              <a:t>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450764F-5F24-DA4B-8B5B-499F74DC94F6}"/>
              </a:ext>
            </a:extLst>
          </p:cNvPr>
          <p:cNvSpPr/>
          <p:nvPr userDrawn="1"/>
        </p:nvSpPr>
        <p:spPr>
          <a:xfrm>
            <a:off x="4024733" y="8576"/>
            <a:ext cx="819383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sz="1400" b="1" dirty="0"/>
              <a:t>Prerequisites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849CFAAC-8F4B-AB49-8C1E-8DF9077D6D8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04137" y="264797"/>
            <a:ext cx="7944817" cy="210746"/>
          </a:xfrm>
        </p:spPr>
        <p:txBody>
          <a:bodyPr/>
          <a:lstStyle>
            <a:lvl1pPr marL="0" indent="0" algn="r">
              <a:lnSpc>
                <a:spcPts val="144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="0"/>
            </a:lvl1pPr>
            <a:lvl2pPr marL="0" indent="0" algn="r">
              <a:lnSpc>
                <a:spcPts val="144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="0"/>
            </a:lvl2pPr>
            <a:lvl3pPr marL="0" indent="0" algn="r">
              <a:lnSpc>
                <a:spcPts val="144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="0"/>
            </a:lvl3pPr>
            <a:lvl4pPr marL="0" indent="0" algn="r">
              <a:lnSpc>
                <a:spcPts val="144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="0"/>
            </a:lvl4pPr>
            <a:lvl5pPr marL="0" indent="0" algn="r">
              <a:lnSpc>
                <a:spcPts val="144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1958250F-E14F-0644-B3E8-A015A074D25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848573" y="280872"/>
            <a:ext cx="1120235" cy="358320"/>
          </a:xfrm>
        </p:spPr>
        <p:txBody>
          <a:bodyPr/>
          <a:lstStyle>
            <a:lvl1pPr marL="0" indent="0" algn="r"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1pPr>
            <a:lvl2pPr marL="0" indent="0" algn="r">
              <a:buFont typeface="Arial" panose="020B0604020202020204" pitchFamily="34" charset="0"/>
              <a:buNone/>
              <a:defRPr sz="1100" b="0">
                <a:solidFill>
                  <a:schemeClr val="bg1"/>
                </a:solidFill>
              </a:defRPr>
            </a:lvl2pPr>
            <a:lvl3pPr marL="0" indent="0" algn="r">
              <a:buFont typeface="Arial" panose="020B0604020202020204" pitchFamily="34" charset="0"/>
              <a:buNone/>
              <a:defRPr sz="900" b="0">
                <a:solidFill>
                  <a:schemeClr val="bg1"/>
                </a:solidFill>
              </a:defRPr>
            </a:lvl3pPr>
            <a:lvl4pPr marL="0" indent="0" algn="r">
              <a:buFont typeface="Arial" panose="020B0604020202020204" pitchFamily="34" charset="0"/>
              <a:buNone/>
              <a:defRPr sz="900" b="0">
                <a:solidFill>
                  <a:schemeClr val="bg1"/>
                </a:solidFill>
              </a:defRPr>
            </a:lvl4pPr>
            <a:lvl5pPr marL="0" indent="0" algn="r">
              <a:buFont typeface="Arial" panose="020B0604020202020204" pitchFamily="34" charset="0"/>
              <a:buNone/>
              <a:defRPr sz="7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8A4A7817-2CA7-BC49-A946-2223D3EC4F1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3571" y="3730625"/>
            <a:ext cx="3951161" cy="525463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b="0">
                <a:solidFill>
                  <a:schemeClr val="bg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b="0">
                <a:solidFill>
                  <a:schemeClr val="bg1"/>
                </a:solidFill>
              </a:defRPr>
            </a:lvl2pPr>
            <a:lvl3pPr marL="0" indent="0">
              <a:buFont typeface="Arial" panose="020B0604020202020204" pitchFamily="34" charset="0"/>
              <a:buNone/>
              <a:defRPr b="0">
                <a:solidFill>
                  <a:schemeClr val="bg1"/>
                </a:solidFill>
              </a:defRPr>
            </a:lvl3pPr>
            <a:lvl4pPr marL="0" indent="0">
              <a:buFont typeface="Arial" panose="020B0604020202020204" pitchFamily="34" charset="0"/>
              <a:buNone/>
              <a:defRPr b="0">
                <a:solidFill>
                  <a:schemeClr val="bg1"/>
                </a:solidFill>
              </a:defRPr>
            </a:lvl4pPr>
            <a:lvl5pPr marL="0" indent="0">
              <a:buFont typeface="Arial" panose="020B0604020202020204" pitchFamily="34" charset="0"/>
              <a:buNone/>
              <a:defRPr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274163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Slide - With side bar B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7F00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7"/>
          <a:stretch/>
        </p:blipFill>
        <p:spPr>
          <a:xfrm>
            <a:off x="0" y="4485899"/>
            <a:ext cx="4401082" cy="1874860"/>
          </a:xfrm>
          <a:prstGeom prst="rect">
            <a:avLst/>
          </a:prstGeom>
        </p:spPr>
      </p:pic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349984"/>
            <a:ext cx="3443732" cy="2751998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all" baseline="0">
                <a:solidFill>
                  <a:schemeClr val="bg1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slide title to sit here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4"/>
            <a:ext cx="5803900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 b="0"/>
            </a:lvl1pPr>
            <a:lvl2pPr marL="180000" indent="-180000">
              <a:buFont typeface="Arial" panose="020B0604020202020204" pitchFamily="34" charset="0"/>
              <a:buChar char="•"/>
              <a:defRPr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pic>
        <p:nvPicPr>
          <p:cNvPr id="7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2540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 userDrawn="1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ext Slide - With side bar B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7F00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531" y="4614727"/>
            <a:ext cx="4244154" cy="1944001"/>
          </a:xfrm>
          <a:prstGeom prst="rect">
            <a:avLst/>
          </a:prstGeom>
        </p:spPr>
      </p:pic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349984"/>
            <a:ext cx="3443732" cy="2751998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all" baseline="0">
                <a:solidFill>
                  <a:schemeClr val="bg1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slide title to sit here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4"/>
            <a:ext cx="2901950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 b="0"/>
            </a:lvl1pPr>
            <a:lvl2pPr marL="180000" indent="-180000">
              <a:buFont typeface="Arial" panose="020B0604020202020204" pitchFamily="34" charset="0"/>
              <a:buChar char="•"/>
              <a:defRPr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8120063" y="1349984"/>
            <a:ext cx="2901950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 b="0"/>
            </a:lvl1pPr>
            <a:lvl2pPr marL="180000" indent="-180000">
              <a:buFont typeface="Arial" panose="020B0604020202020204" pitchFamily="34" charset="0"/>
              <a:buChar char="•"/>
              <a:defRPr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0075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Slid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0616" y="930001"/>
            <a:ext cx="6306432" cy="1739432"/>
          </a:xfrm>
          <a:prstGeom prst="rect">
            <a:avLst/>
          </a:prstGeom>
        </p:spPr>
      </p:pic>
      <p:sp>
        <p:nvSpPr>
          <p:cNvPr id="7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242034"/>
            <a:ext cx="4834916" cy="196215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Page title </a:t>
            </a:r>
            <a:br>
              <a:rPr lang="en-US" dirty="0"/>
            </a:br>
            <a:r>
              <a:rPr lang="en-US" dirty="0"/>
              <a:t>to sit here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6186488" y="3429000"/>
            <a:ext cx="5621337" cy="3049588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b="0"/>
            </a:lvl1pPr>
            <a:lvl2pPr marL="180000" indent="-180000">
              <a:lnSpc>
                <a:spcPct val="100000"/>
              </a:lnSpc>
              <a:buFont typeface="Arial" panose="020B0604020202020204" pitchFamily="34" charset="0"/>
              <a:buChar char="•"/>
              <a:defRPr sz="140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384784" y="3438258"/>
            <a:ext cx="5621337" cy="3049588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b="0"/>
            </a:lvl1pPr>
            <a:lvl2pPr marL="180000" indent="-180000">
              <a:lnSpc>
                <a:spcPct val="100000"/>
              </a:lnSpc>
              <a:buFont typeface="Arial" panose="020B0604020202020204" pitchFamily="34" charset="0"/>
              <a:buChar char="•"/>
              <a:defRPr sz="140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7" y="377825"/>
            <a:ext cx="781218" cy="55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1439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 userDrawn="1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242034"/>
            <a:ext cx="3683110" cy="3654706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none" baseline="0">
                <a:solidFill>
                  <a:srgbClr val="7F007D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Page title </a:t>
            </a:r>
            <a:br>
              <a:rPr lang="en-US" dirty="0"/>
            </a:br>
            <a:r>
              <a:rPr lang="en-US" dirty="0"/>
              <a:t>to sit here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4251325" y="2111375"/>
            <a:ext cx="1055688" cy="105568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22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6186488" y="2111375"/>
            <a:ext cx="1055688" cy="105568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23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8120063" y="2111375"/>
            <a:ext cx="1055688" cy="105568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25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10056094" y="2111375"/>
            <a:ext cx="1055688" cy="105568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6186488" y="3429000"/>
            <a:ext cx="1752600" cy="3049588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/>
            </a:lvl1pPr>
            <a:lvl2pPr marL="0" indent="0">
              <a:lnSpc>
                <a:spcPct val="100000"/>
              </a:lnSpc>
              <a:buNone/>
              <a:defRPr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6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4251325" y="3429000"/>
            <a:ext cx="1752600" cy="3049588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/>
            </a:lvl1pPr>
            <a:lvl2pPr marL="0" indent="0">
              <a:lnSpc>
                <a:spcPct val="100000"/>
              </a:lnSpc>
              <a:buNone/>
              <a:defRPr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7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8120063" y="3429000"/>
            <a:ext cx="1752600" cy="3049588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/>
            </a:lvl1pPr>
            <a:lvl2pPr marL="0" indent="0">
              <a:lnSpc>
                <a:spcPct val="100000"/>
              </a:lnSpc>
              <a:buNone/>
              <a:defRPr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8" name="Text Placeholder 4"/>
          <p:cNvSpPr>
            <a:spLocks noGrp="1"/>
          </p:cNvSpPr>
          <p:nvPr>
            <p:ph type="body" sz="quarter" idx="18"/>
          </p:nvPr>
        </p:nvSpPr>
        <p:spPr>
          <a:xfrm>
            <a:off x="10056094" y="3429000"/>
            <a:ext cx="1752600" cy="3049588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/>
            </a:lvl1pPr>
            <a:lvl2pPr marL="0" indent="0">
              <a:lnSpc>
                <a:spcPct val="100000"/>
              </a:lnSpc>
              <a:buNone/>
              <a:defRPr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pic>
        <p:nvPicPr>
          <p:cNvPr id="13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7" y="377825"/>
            <a:ext cx="781218" cy="55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7454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White /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4785" y="2322726"/>
            <a:ext cx="6596062" cy="2431485"/>
          </a:xfrm>
        </p:spPr>
        <p:txBody>
          <a:bodyPr anchor="b" anchorCtr="0">
            <a:noAutofit/>
          </a:bodyPr>
          <a:lstStyle>
            <a:lvl1pPr algn="l">
              <a:lnSpc>
                <a:spcPct val="90000"/>
              </a:lnSpc>
              <a:defRPr sz="5600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pic>
        <p:nvPicPr>
          <p:cNvPr id="12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76237" y="5769746"/>
            <a:ext cx="6604609" cy="685800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dirty="0"/>
              <a:t>Subtitle here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07" r="12445"/>
          <a:stretch/>
        </p:blipFill>
        <p:spPr>
          <a:xfrm>
            <a:off x="7097178" y="0"/>
            <a:ext cx="5106217" cy="5637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0730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4" userDrawn="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1357921" y="1240172"/>
            <a:ext cx="9483118" cy="520262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Page title to sit here</a:t>
            </a: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1357921" y="2102264"/>
            <a:ext cx="9483117" cy="4376323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  <a:lvl2pPr marL="171450" indent="-171450">
              <a:buFont typeface="Arial" panose="020B0604020202020204" pitchFamily="34" charset="0"/>
              <a:buChar char="•"/>
              <a:defRPr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25889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 userDrawn="1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6195079" y="2102264"/>
            <a:ext cx="4645959" cy="4376323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  <a:lvl2pPr marL="171450" indent="-171450">
              <a:buFont typeface="Arial" panose="020B0604020202020204" pitchFamily="34" charset="0"/>
              <a:buChar char="•"/>
              <a:defRPr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1357921" y="2102264"/>
            <a:ext cx="4646004" cy="4376323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  <a:lvl2pPr marL="171450" indent="-171450">
              <a:buFont typeface="Arial" panose="020B0604020202020204" pitchFamily="34" charset="0"/>
              <a:buChar char="•"/>
              <a:defRPr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1357920" y="1240172"/>
            <a:ext cx="9491663" cy="520262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Page title to sit here</a:t>
            </a:r>
          </a:p>
        </p:txBody>
      </p:sp>
    </p:spTree>
    <p:extLst>
      <p:ext uri="{BB962C8B-B14F-4D97-AF65-F5344CB8AC3E}">
        <p14:creationId xmlns:p14="http://schemas.microsoft.com/office/powerpoint/2010/main" val="2943808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 userDrawn="1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157694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White /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21" r="12836"/>
          <a:stretch/>
        </p:blipFill>
        <p:spPr>
          <a:xfrm>
            <a:off x="7080085" y="-8547"/>
            <a:ext cx="5114764" cy="567134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4785" y="2322726"/>
            <a:ext cx="6596062" cy="2431485"/>
          </a:xfrm>
        </p:spPr>
        <p:txBody>
          <a:bodyPr anchor="b" anchorCtr="0">
            <a:noAutofit/>
          </a:bodyPr>
          <a:lstStyle>
            <a:lvl1pPr algn="l">
              <a:lnSpc>
                <a:spcPct val="90000"/>
              </a:lnSpc>
              <a:defRPr sz="5600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pic>
        <p:nvPicPr>
          <p:cNvPr id="12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76237" y="5768975"/>
            <a:ext cx="6604609" cy="695117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dirty="0"/>
              <a:t>Subtitle here</a:t>
            </a:r>
          </a:p>
        </p:txBody>
      </p:sp>
    </p:spTree>
    <p:extLst>
      <p:ext uri="{BB962C8B-B14F-4D97-AF65-F5344CB8AC3E}">
        <p14:creationId xmlns:p14="http://schemas.microsoft.com/office/powerpoint/2010/main" val="22643027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4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al Background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56"/>
          <a:stretch/>
        </p:blipFill>
        <p:spPr>
          <a:xfrm>
            <a:off x="0" y="0"/>
            <a:ext cx="12192000" cy="68537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/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8" name="Content Placeholder 3"/>
          <p:cNvSpPr>
            <a:spLocks noGrp="1"/>
          </p:cNvSpPr>
          <p:nvPr>
            <p:ph sz="quarter" idx="10"/>
          </p:nvPr>
        </p:nvSpPr>
        <p:spPr>
          <a:xfrm>
            <a:off x="385299" y="5768975"/>
            <a:ext cx="5627171" cy="7096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403082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eal Background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496"/>
          <a:stretch/>
        </p:blipFill>
        <p:spPr>
          <a:xfrm>
            <a:off x="0" y="-1"/>
            <a:ext cx="12192000" cy="689645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/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7" name="Content Placeholder 3"/>
          <p:cNvSpPr>
            <a:spLocks noGrp="1"/>
          </p:cNvSpPr>
          <p:nvPr>
            <p:ph sz="quarter" idx="10"/>
          </p:nvPr>
        </p:nvSpPr>
        <p:spPr>
          <a:xfrm>
            <a:off x="385299" y="5768975"/>
            <a:ext cx="5692227" cy="7098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982679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yan Background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720"/>
          <a:stretch/>
        </p:blipFill>
        <p:spPr>
          <a:xfrm>
            <a:off x="0" y="0"/>
            <a:ext cx="12192000" cy="68793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/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8" name="Content Placeholder 3"/>
          <p:cNvSpPr>
            <a:spLocks noGrp="1"/>
          </p:cNvSpPr>
          <p:nvPr>
            <p:ph sz="quarter" idx="10"/>
          </p:nvPr>
        </p:nvSpPr>
        <p:spPr>
          <a:xfrm>
            <a:off x="385299" y="5768975"/>
            <a:ext cx="5627171" cy="7096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722881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yan Background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9720"/>
          <a:stretch/>
        </p:blipFill>
        <p:spPr>
          <a:xfrm>
            <a:off x="0" y="-1"/>
            <a:ext cx="12192000" cy="687936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/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7" name="Content Placeholder 3"/>
          <p:cNvSpPr>
            <a:spLocks noGrp="1"/>
          </p:cNvSpPr>
          <p:nvPr>
            <p:ph sz="quarter" idx="10"/>
          </p:nvPr>
        </p:nvSpPr>
        <p:spPr>
          <a:xfrm>
            <a:off x="385299" y="5768975"/>
            <a:ext cx="5627171" cy="7096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674961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yan Background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607"/>
          <a:stretch/>
        </p:blipFill>
        <p:spPr>
          <a:xfrm>
            <a:off x="0" y="-1"/>
            <a:ext cx="12192000" cy="688791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/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8" name="Content Placeholder 3"/>
          <p:cNvSpPr>
            <a:spLocks noGrp="1"/>
          </p:cNvSpPr>
          <p:nvPr>
            <p:ph sz="quarter" idx="10"/>
          </p:nvPr>
        </p:nvSpPr>
        <p:spPr>
          <a:xfrm>
            <a:off x="385299" y="5768975"/>
            <a:ext cx="5627171" cy="7096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990258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image" Target="../media/image2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FB68A7-A656-A348-AE42-02B5F30E1E55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1349374" y="1138012"/>
            <a:ext cx="9491663" cy="68761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23AAC1-38C0-EC41-AF66-7EC76ACCB83E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1350676" y="1944209"/>
            <a:ext cx="9490362" cy="423275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pic>
        <p:nvPicPr>
          <p:cNvPr id="7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269737" y="377825"/>
            <a:ext cx="781218" cy="55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647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709" r:id="rId2"/>
    <p:sldLayoutId id="2147483710" r:id="rId3"/>
    <p:sldLayoutId id="2147483711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15" r:id="rId13"/>
    <p:sldLayoutId id="2147483716" r:id="rId14"/>
    <p:sldLayoutId id="2147483717" r:id="rId15"/>
    <p:sldLayoutId id="2147483713" r:id="rId16"/>
    <p:sldLayoutId id="2147483712" r:id="rId17"/>
    <p:sldLayoutId id="2147483714" r:id="rId18"/>
    <p:sldLayoutId id="2147483718" r:id="rId19"/>
    <p:sldLayoutId id="2147483686" r:id="rId20"/>
    <p:sldLayoutId id="2147483687" r:id="rId21"/>
    <p:sldLayoutId id="2147483688" r:id="rId22"/>
    <p:sldLayoutId id="2147483696" r:id="rId23"/>
    <p:sldLayoutId id="2147483699" r:id="rId24"/>
    <p:sldLayoutId id="2147483719" r:id="rId25"/>
    <p:sldLayoutId id="2147483691" r:id="rId26"/>
    <p:sldLayoutId id="2147483698" r:id="rId27"/>
    <p:sldLayoutId id="2147483689" r:id="rId28"/>
    <p:sldLayoutId id="2147483692" r:id="rId29"/>
    <p:sldLayoutId id="2147483650" r:id="rId30"/>
    <p:sldLayoutId id="2147483693" r:id="rId31"/>
    <p:sldLayoutId id="2147483660" r:id="rId32"/>
  </p:sldLayoutIdLst>
  <p:hf hdr="0"/>
  <p:txStyles>
    <p:titleStyle>
      <a:lvl1pPr algn="l" defTabSz="914400" rtl="0" eaLnBrk="1" latinLnBrk="0" hangingPunct="1">
        <a:lnSpc>
          <a:spcPts val="4200"/>
        </a:lnSpc>
        <a:spcBef>
          <a:spcPct val="0"/>
        </a:spcBef>
        <a:buNone/>
        <a:defRPr sz="3600" b="0" i="0" kern="1200" cap="none" baseline="0">
          <a:solidFill>
            <a:schemeClr val="tx1"/>
          </a:solidFill>
          <a:latin typeface="Krana Fat B" panose="00000B00000000000000" pitchFamily="50" charset="0"/>
          <a:ea typeface="+mj-ea"/>
          <a:cs typeface="+mj-cs"/>
        </a:defRPr>
      </a:lvl1pPr>
    </p:titleStyle>
    <p:bodyStyle>
      <a:lvl1pPr marL="270000" indent="-270000" algn="l" defTabSz="914400" rtl="0" eaLnBrk="1" latinLnBrk="0" hangingPunct="1">
        <a:lnSpc>
          <a:spcPts val="2200"/>
        </a:lnSpc>
        <a:spcBef>
          <a:spcPts val="0"/>
        </a:spcBef>
        <a:spcAft>
          <a:spcPts val="650"/>
        </a:spcAft>
        <a:buSzPct val="115000"/>
        <a:buFontTx/>
        <a:buBlip>
          <a:blip r:embed="rId36"/>
        </a:buBlip>
        <a:defRPr sz="1800" b="1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1pPr>
      <a:lvl2pPr marL="180000" indent="-180000" algn="l" defTabSz="914400" rtl="0" eaLnBrk="1" latinLnBrk="0" hangingPunct="1">
        <a:lnSpc>
          <a:spcPts val="1400"/>
        </a:lnSpc>
        <a:spcBef>
          <a:spcPts val="0"/>
        </a:spcBef>
        <a:spcAft>
          <a:spcPts val="650"/>
        </a:spcAft>
        <a:buSzPct val="125000"/>
        <a:buFontTx/>
        <a:buBlip>
          <a:blip r:embed="rId36"/>
        </a:buBlip>
        <a:tabLst/>
        <a:defRPr sz="1200" kern="1200">
          <a:solidFill>
            <a:schemeClr val="tx1"/>
          </a:solidFill>
          <a:latin typeface="Montserrat" pitchFamily="2" charset="77"/>
          <a:ea typeface="+mn-ea"/>
          <a:cs typeface="+mn-cs"/>
        </a:defRPr>
      </a:lvl2pPr>
      <a:lvl3pPr marL="180000" indent="-180000" algn="l" defTabSz="914400" rtl="0" eaLnBrk="1" latinLnBrk="0" hangingPunct="1">
        <a:lnSpc>
          <a:spcPts val="1400"/>
        </a:lnSpc>
        <a:spcBef>
          <a:spcPts val="0"/>
        </a:spcBef>
        <a:spcAft>
          <a:spcPts val="650"/>
        </a:spcAft>
        <a:buSzPct val="120000"/>
        <a:buFontTx/>
        <a:buBlip>
          <a:blip r:embed="rId36"/>
        </a:buBlip>
        <a:tabLst/>
        <a:defRPr sz="1000" b="1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3pPr>
      <a:lvl4pPr marL="180000" indent="-180000" algn="l" defTabSz="914400" rtl="0" eaLnBrk="1" latinLnBrk="0" hangingPunct="1">
        <a:lnSpc>
          <a:spcPts val="1200"/>
        </a:lnSpc>
        <a:spcBef>
          <a:spcPts val="0"/>
        </a:spcBef>
        <a:spcAft>
          <a:spcPts val="650"/>
        </a:spcAft>
        <a:buSzPct val="120000"/>
        <a:buFontTx/>
        <a:buBlip>
          <a:blip r:embed="rId36"/>
        </a:buBlip>
        <a:tabLst/>
        <a:defRPr sz="1000" kern="1200">
          <a:solidFill>
            <a:schemeClr val="tx1"/>
          </a:solidFill>
          <a:latin typeface="Montserrat" pitchFamily="2" charset="77"/>
          <a:ea typeface="+mn-ea"/>
          <a:cs typeface="+mn-cs"/>
        </a:defRPr>
      </a:lvl4pPr>
      <a:lvl5pPr marL="180000" indent="-180000" algn="l" defTabSz="914400" rtl="0" eaLnBrk="1" latinLnBrk="0" hangingPunct="1">
        <a:lnSpc>
          <a:spcPts val="1000"/>
        </a:lnSpc>
        <a:spcBef>
          <a:spcPts val="0"/>
        </a:spcBef>
        <a:spcAft>
          <a:spcPts val="650"/>
        </a:spcAft>
        <a:buSzPct val="125000"/>
        <a:buFontTx/>
        <a:buBlip>
          <a:blip r:embed="rId36"/>
        </a:buBlip>
        <a:tabLst/>
        <a:defRPr sz="800" kern="1200">
          <a:solidFill>
            <a:schemeClr val="tx1"/>
          </a:solidFill>
          <a:latin typeface="Montserrat" pitchFamily="2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8" userDrawn="1">
          <p15:clr>
            <a:srgbClr val="F26B43"/>
          </p15:clr>
        </p15:guide>
        <p15:guide id="2" orient="horz" pos="4081" userDrawn="1">
          <p15:clr>
            <a:srgbClr val="F26B43"/>
          </p15:clr>
        </p15:guide>
        <p15:guide id="3" pos="237" userDrawn="1">
          <p15:clr>
            <a:srgbClr val="F26B43"/>
          </p15:clr>
        </p15:guide>
        <p15:guide id="4" pos="732" userDrawn="1">
          <p15:clr>
            <a:srgbClr val="F26B43"/>
          </p15:clr>
        </p15:guide>
        <p15:guide id="5" pos="850" userDrawn="1">
          <p15:clr>
            <a:srgbClr val="F26B43"/>
          </p15:clr>
        </p15:guide>
        <p15:guide id="6" pos="1345" userDrawn="1">
          <p15:clr>
            <a:srgbClr val="F26B43"/>
          </p15:clr>
        </p15:guide>
        <p15:guide id="7" pos="1460" userDrawn="1">
          <p15:clr>
            <a:srgbClr val="F26B43"/>
          </p15:clr>
        </p15:guide>
        <p15:guide id="8" pos="1954" userDrawn="1">
          <p15:clr>
            <a:srgbClr val="F26B43"/>
          </p15:clr>
        </p15:guide>
        <p15:guide id="9" pos="2069" userDrawn="1">
          <p15:clr>
            <a:srgbClr val="F26B43"/>
          </p15:clr>
        </p15:guide>
        <p15:guide id="10" pos="2564" userDrawn="1">
          <p15:clr>
            <a:srgbClr val="F26B43"/>
          </p15:clr>
        </p15:guide>
        <p15:guide id="11" pos="2678" userDrawn="1">
          <p15:clr>
            <a:srgbClr val="F26B43"/>
          </p15:clr>
        </p15:guide>
        <p15:guide id="12" pos="3173" userDrawn="1">
          <p15:clr>
            <a:srgbClr val="F26B43"/>
          </p15:clr>
        </p15:guide>
        <p15:guide id="13" pos="3288" userDrawn="1">
          <p15:clr>
            <a:srgbClr val="F26B43"/>
          </p15:clr>
        </p15:guide>
        <p15:guide id="14" pos="3782" userDrawn="1">
          <p15:clr>
            <a:srgbClr val="F26B43"/>
          </p15:clr>
        </p15:guide>
        <p15:guide id="15" pos="3897" userDrawn="1">
          <p15:clr>
            <a:srgbClr val="F26B43"/>
          </p15:clr>
        </p15:guide>
        <p15:guide id="16" pos="4392" userDrawn="1">
          <p15:clr>
            <a:srgbClr val="F26B43"/>
          </p15:clr>
        </p15:guide>
        <p15:guide id="17" pos="4506" userDrawn="1">
          <p15:clr>
            <a:srgbClr val="F26B43"/>
          </p15:clr>
        </p15:guide>
        <p15:guide id="18" pos="5001" userDrawn="1">
          <p15:clr>
            <a:srgbClr val="F26B43"/>
          </p15:clr>
        </p15:guide>
        <p15:guide id="19" pos="5115" userDrawn="1">
          <p15:clr>
            <a:srgbClr val="F26B43"/>
          </p15:clr>
        </p15:guide>
        <p15:guide id="20" pos="5610" userDrawn="1">
          <p15:clr>
            <a:srgbClr val="F26B43"/>
          </p15:clr>
        </p15:guide>
        <p15:guide id="21" pos="5725" userDrawn="1">
          <p15:clr>
            <a:srgbClr val="F26B43"/>
          </p15:clr>
        </p15:guide>
        <p15:guide id="22" pos="6220" userDrawn="1">
          <p15:clr>
            <a:srgbClr val="F26B43"/>
          </p15:clr>
        </p15:guide>
        <p15:guide id="23" pos="6334" userDrawn="1">
          <p15:clr>
            <a:srgbClr val="F26B43"/>
          </p15:clr>
        </p15:guide>
        <p15:guide id="24" pos="6829" userDrawn="1">
          <p15:clr>
            <a:srgbClr val="F26B43"/>
          </p15:clr>
        </p15:guide>
        <p15:guide id="25" pos="6943" userDrawn="1">
          <p15:clr>
            <a:srgbClr val="F26B43"/>
          </p15:clr>
        </p15:guide>
        <p15:guide id="26" pos="7438" userDrawn="1">
          <p15:clr>
            <a:srgbClr val="F26B43"/>
          </p15:clr>
        </p15:guide>
        <p15:guide id="27" pos="3840" userDrawn="1">
          <p15:clr>
            <a:srgbClr val="9FCC3B"/>
          </p15:clr>
        </p15:guide>
        <p15:guide id="28" orient="horz" pos="2160" userDrawn="1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33.svg"/><Relationship Id="rId4" Type="http://schemas.openxmlformats.org/officeDocument/2006/relationships/image" Target="../media/image3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34.png"/><Relationship Id="rId5" Type="http://schemas.openxmlformats.org/officeDocument/2006/relationships/image" Target="../media/image33.svg"/><Relationship Id="rId4" Type="http://schemas.openxmlformats.org/officeDocument/2006/relationships/image" Target="../media/image3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34.png"/><Relationship Id="rId5" Type="http://schemas.openxmlformats.org/officeDocument/2006/relationships/image" Target="../media/image33.svg"/><Relationship Id="rId4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384785" y="2322726"/>
            <a:ext cx="6596062" cy="2431485"/>
          </a:xfrm>
        </p:spPr>
        <p:txBody>
          <a:bodyPr/>
          <a:lstStyle/>
          <a:p>
            <a:r>
              <a:rPr lang="en-GB" dirty="0"/>
              <a:t>C to Rust : Chapter 7</a:t>
            </a:r>
            <a:br>
              <a:rPr lang="en-GB" dirty="0"/>
            </a:br>
            <a:r>
              <a:rPr lang="en-GB" sz="6000" i="1" dirty="0"/>
              <a:t>Operators and Expressions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A1ED629-CAA1-914C-B236-592BFFE388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b="0" dirty="0"/>
              <a:t>ZACOCTORUST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35734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7CFF4F8-CE16-400A-9EB6-447472C1264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cap="none" dirty="0"/>
              <a:t>Relational Operators – and Non-</a:t>
            </a:r>
            <a:r>
              <a:rPr lang="en-GB" cap="none" dirty="0" err="1"/>
              <a:t>numerics</a:t>
            </a:r>
            <a:endParaRPr lang="en-GB" cap="none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4EA8B494-058F-4182-9C9B-6C2183A9EE9E}"/>
              </a:ext>
            </a:extLst>
          </p:cNvPr>
          <p:cNvSpPr txBox="1">
            <a:spLocks/>
          </p:cNvSpPr>
          <p:nvPr/>
        </p:nvSpPr>
        <p:spPr>
          <a:xfrm>
            <a:off x="4704629" y="352456"/>
            <a:ext cx="6980690" cy="409416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15000"/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ts val="1400"/>
              </a:lnSpc>
              <a:spcBef>
                <a:spcPts val="0"/>
              </a:spcBef>
              <a:spcAft>
                <a:spcPts val="650"/>
              </a:spcAft>
              <a:buSzPct val="125000"/>
              <a:buFont typeface="Arial" panose="020B0604020202020204" pitchFamily="34" charset="0"/>
              <a:buChar char="•"/>
              <a:tabLst/>
              <a:defRPr sz="12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180000" indent="-180000" algn="l" defTabSz="914400" rtl="0" eaLnBrk="1" latinLnBrk="0" hangingPunct="1">
              <a:lnSpc>
                <a:spcPts val="1400"/>
              </a:lnSpc>
              <a:spcBef>
                <a:spcPts val="0"/>
              </a:spcBef>
              <a:spcAft>
                <a:spcPts val="650"/>
              </a:spcAft>
              <a:buSzPct val="120000"/>
              <a:buFont typeface="Arial" panose="020B0604020202020204" pitchFamily="34" charset="0"/>
              <a:buChar char="•"/>
              <a:tabLst/>
              <a:defRPr sz="1000" b="1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180000" indent="-180000" algn="l" defTabSz="914400" rtl="0" eaLnBrk="1" latinLnBrk="0" hangingPunct="1">
              <a:lnSpc>
                <a:spcPts val="1200"/>
              </a:lnSpc>
              <a:spcBef>
                <a:spcPts val="0"/>
              </a:spcBef>
              <a:spcAft>
                <a:spcPts val="650"/>
              </a:spcAft>
              <a:buSzPct val="120000"/>
              <a:buFont typeface="Arial" panose="020B0604020202020204" pitchFamily="34" charset="0"/>
              <a:buChar char="•"/>
              <a:tabLst/>
              <a:defRPr sz="10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180000" indent="-180000" algn="l" defTabSz="914400" rtl="0" eaLnBrk="1" latinLnBrk="0" hangingPunct="1">
              <a:lnSpc>
                <a:spcPts val="1000"/>
              </a:lnSpc>
              <a:spcBef>
                <a:spcPts val="0"/>
              </a:spcBef>
              <a:spcAft>
                <a:spcPts val="650"/>
              </a:spcAft>
              <a:buSzPct val="125000"/>
              <a:buFont typeface="Arial" panose="020B0604020202020204" pitchFamily="34" charset="0"/>
              <a:buChar char="•"/>
              <a:tabLst/>
              <a:defRPr sz="8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/>
              <a:t>Rust can perform also perform relational operations on non-numerical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characters, string literals, slices, Strings and Booleans</a:t>
            </a:r>
          </a:p>
          <a:p>
            <a:pPr>
              <a:spcBef>
                <a:spcPts val="600"/>
              </a:spcBef>
              <a:spcAft>
                <a:spcPts val="0"/>
              </a:spcAft>
            </a:pPr>
            <a:endParaRPr lang="en-GB" b="1" dirty="0"/>
          </a:p>
          <a:p>
            <a:pPr>
              <a:spcBef>
                <a:spcPts val="600"/>
              </a:spcBef>
              <a:spcAft>
                <a:spcPts val="0"/>
              </a:spcAft>
            </a:pPr>
            <a:endParaRPr lang="en-GB" b="1" dirty="0"/>
          </a:p>
          <a:p>
            <a:pPr>
              <a:spcBef>
                <a:spcPts val="600"/>
              </a:spcBef>
              <a:spcAft>
                <a:spcPts val="0"/>
              </a:spcAft>
            </a:pPr>
            <a:endParaRPr lang="en-GB" b="1" dirty="0"/>
          </a:p>
          <a:p>
            <a:pPr>
              <a:spcBef>
                <a:spcPts val="600"/>
              </a:spcBef>
              <a:spcAft>
                <a:spcPts val="0"/>
              </a:spcAft>
            </a:pPr>
            <a:endParaRPr lang="en-GB" b="1" dirty="0"/>
          </a:p>
          <a:p>
            <a:pPr>
              <a:spcBef>
                <a:spcPts val="600"/>
              </a:spcBef>
              <a:spcAft>
                <a:spcPts val="0"/>
              </a:spcAft>
            </a:pPr>
            <a:endParaRPr lang="en-GB" b="1" dirty="0"/>
          </a:p>
          <a:p>
            <a:pPr>
              <a:spcBef>
                <a:spcPts val="600"/>
              </a:spcBef>
              <a:spcAft>
                <a:spcPts val="0"/>
              </a:spcAft>
            </a:pPr>
            <a:endParaRPr lang="en-GB" b="1" dirty="0"/>
          </a:p>
          <a:p>
            <a:pPr>
              <a:spcBef>
                <a:spcPts val="600"/>
              </a:spcBef>
              <a:spcAft>
                <a:spcPts val="0"/>
              </a:spcAft>
            </a:pPr>
            <a:endParaRPr lang="en-GB" b="1" dirty="0"/>
          </a:p>
          <a:p>
            <a:pPr>
              <a:spcBef>
                <a:spcPts val="600"/>
              </a:spcBef>
              <a:spcAft>
                <a:spcPts val="0"/>
              </a:spcAft>
            </a:pPr>
            <a:endParaRPr lang="en-GB" b="1" dirty="0"/>
          </a:p>
          <a:p>
            <a:pPr>
              <a:spcBef>
                <a:spcPts val="600"/>
              </a:spcBef>
              <a:spcAft>
                <a:spcPts val="0"/>
              </a:spcAft>
            </a:pPr>
            <a:endParaRPr lang="en-GB" b="1" dirty="0"/>
          </a:p>
          <a:p>
            <a:pPr>
              <a:spcBef>
                <a:spcPts val="600"/>
              </a:spcBef>
              <a:spcAft>
                <a:spcPts val="0"/>
              </a:spcAft>
            </a:pPr>
            <a:endParaRPr lang="en-GB" b="1" dirty="0"/>
          </a:p>
          <a:p>
            <a:pPr>
              <a:spcBef>
                <a:spcPts val="600"/>
              </a:spcBef>
              <a:spcAft>
                <a:spcPts val="0"/>
              </a:spcAft>
            </a:pPr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</p:txBody>
      </p:sp>
      <p:pic>
        <p:nvPicPr>
          <p:cNvPr id="6" name="Picture 2" descr="logo">
            <a:extLst>
              <a:ext uri="{FF2B5EF4-FFF2-40B4-BE49-F238E27FC236}">
                <a16:creationId xmlns:a16="http://schemas.microsoft.com/office/drawing/2014/main" id="{1B2795E5-96AA-4DC0-88EC-899C03F7CB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6493" y="1529041"/>
            <a:ext cx="441370" cy="401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96AD0BD-5A38-4846-B047-41C09314A104}"/>
              </a:ext>
            </a:extLst>
          </p:cNvPr>
          <p:cNvSpPr txBox="1"/>
          <p:nvPr/>
        </p:nvSpPr>
        <p:spPr>
          <a:xfrm>
            <a:off x="4696544" y="1357643"/>
            <a:ext cx="6392493" cy="4401205"/>
          </a:xfrm>
          <a:prstGeom prst="rect">
            <a:avLst/>
          </a:prstGeom>
          <a:solidFill>
            <a:srgbClr val="C4FFFF"/>
          </a:solidFill>
        </p:spPr>
        <p:txBody>
          <a:bodyPr wrap="square">
            <a:spAutoFit/>
          </a:bodyPr>
          <a:lstStyle/>
          <a:p>
            <a:r>
              <a:rPr lang="en-GB" sz="1400" b="1" dirty="0" err="1">
                <a:solidFill>
                  <a:srgbClr val="00007F"/>
                </a:solidFill>
                <a:highlight>
                  <a:srgbClr val="C4FFFF"/>
                </a:highlight>
                <a:latin typeface="Consolas" panose="020B0609020204030204" pitchFamily="49" charset="0"/>
              </a:rPr>
              <a:t>fn</a:t>
            </a:r>
            <a:r>
              <a:rPr lang="en-GB" sz="1400" b="0" dirty="0">
                <a:solidFill>
                  <a:srgbClr val="808080"/>
                </a:solidFill>
                <a:highlight>
                  <a:srgbClr val="C4FFFF"/>
                </a:highlight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000000"/>
                </a:solidFill>
                <a:highlight>
                  <a:srgbClr val="C4FFFF"/>
                </a:highlight>
                <a:latin typeface="Consolas" panose="020B0609020204030204" pitchFamily="49" charset="0"/>
              </a:rPr>
              <a:t>main</a:t>
            </a:r>
            <a:r>
              <a:rPr lang="en-GB" sz="1400" b="1" dirty="0">
                <a:solidFill>
                  <a:srgbClr val="000000"/>
                </a:solidFill>
                <a:highlight>
                  <a:srgbClr val="C4FFFF"/>
                </a:highlight>
                <a:latin typeface="Consolas" panose="020B0609020204030204" pitchFamily="49" charset="0"/>
              </a:rPr>
              <a:t>()</a:t>
            </a:r>
            <a:r>
              <a:rPr lang="en-GB" sz="1400" b="0" dirty="0">
                <a:solidFill>
                  <a:srgbClr val="808080"/>
                </a:solidFill>
                <a:highlight>
                  <a:srgbClr val="C4FFFF"/>
                </a:highlight>
                <a:latin typeface="Consolas" panose="020B0609020204030204" pitchFamily="49" charset="0"/>
              </a:rPr>
              <a:t> </a:t>
            </a:r>
            <a:r>
              <a:rPr lang="en-GB" sz="1400" b="1" dirty="0">
                <a:solidFill>
                  <a:srgbClr val="000000"/>
                </a:solidFill>
                <a:highlight>
                  <a:srgbClr val="C4FFFF"/>
                </a:highlight>
                <a:latin typeface="Consolas" panose="020B0609020204030204" pitchFamily="49" charset="0"/>
              </a:rPr>
              <a:t>{</a:t>
            </a:r>
            <a:endParaRPr lang="en-GB" sz="1400" b="0" dirty="0">
              <a:solidFill>
                <a:srgbClr val="808080"/>
              </a:solidFill>
              <a:highlight>
                <a:srgbClr val="C4FFFF"/>
              </a:highlight>
              <a:latin typeface="Consolas" panose="020B0609020204030204" pitchFamily="49" charset="0"/>
            </a:endParaRPr>
          </a:p>
          <a:p>
            <a:r>
              <a:rPr lang="en-GB" sz="1400" b="1" dirty="0">
                <a:solidFill>
                  <a:srgbClr val="00007F"/>
                </a:solidFill>
                <a:highlight>
                  <a:srgbClr val="C4FFFF"/>
                </a:highlight>
                <a:latin typeface="Consolas" panose="020B0609020204030204" pitchFamily="49" charset="0"/>
              </a:rPr>
              <a:t>   let</a:t>
            </a:r>
            <a:r>
              <a:rPr lang="en-GB" sz="1400" b="0" dirty="0">
                <a:solidFill>
                  <a:srgbClr val="808080"/>
                </a:solidFill>
                <a:highlight>
                  <a:srgbClr val="C4FFFF"/>
                </a:highlight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000000"/>
                </a:solidFill>
                <a:highlight>
                  <a:srgbClr val="C4FFFF"/>
                </a:highlight>
                <a:latin typeface="Consolas" panose="020B0609020204030204" pitchFamily="49" charset="0"/>
              </a:rPr>
              <a:t>char1</a:t>
            </a:r>
            <a:r>
              <a:rPr lang="en-GB" sz="1400" b="1" dirty="0">
                <a:solidFill>
                  <a:srgbClr val="000000"/>
                </a:solidFill>
                <a:highlight>
                  <a:srgbClr val="C4FFFF"/>
                </a:highlight>
                <a:latin typeface="Consolas" panose="020B0609020204030204" pitchFamily="49" charset="0"/>
              </a:rPr>
              <a:t>:</a:t>
            </a:r>
            <a:r>
              <a:rPr lang="en-GB" sz="1400" b="0" dirty="0">
                <a:solidFill>
                  <a:srgbClr val="808080"/>
                </a:solidFill>
                <a:highlight>
                  <a:srgbClr val="C4FFFF"/>
                </a:highlight>
                <a:latin typeface="Consolas" panose="020B0609020204030204" pitchFamily="49" charset="0"/>
              </a:rPr>
              <a:t> </a:t>
            </a:r>
            <a:r>
              <a:rPr lang="en-GB" sz="1400" b="1" dirty="0">
                <a:solidFill>
                  <a:srgbClr val="00007F"/>
                </a:solidFill>
                <a:highlight>
                  <a:srgbClr val="C4FFFF"/>
                </a:highlight>
                <a:latin typeface="Consolas" panose="020B0609020204030204" pitchFamily="49" charset="0"/>
              </a:rPr>
              <a:t>char</a:t>
            </a:r>
            <a:r>
              <a:rPr lang="en-GB" sz="1400" b="0" dirty="0">
                <a:solidFill>
                  <a:srgbClr val="808080"/>
                </a:solidFill>
                <a:highlight>
                  <a:srgbClr val="C4FFFF"/>
                </a:highlight>
                <a:latin typeface="Consolas" panose="020B0609020204030204" pitchFamily="49" charset="0"/>
              </a:rPr>
              <a:t> </a:t>
            </a:r>
            <a:r>
              <a:rPr lang="en-GB" sz="1400" b="1" dirty="0">
                <a:solidFill>
                  <a:srgbClr val="000000"/>
                </a:solidFill>
                <a:highlight>
                  <a:srgbClr val="C4FFFF"/>
                </a:highlight>
                <a:latin typeface="Consolas" panose="020B0609020204030204" pitchFamily="49" charset="0"/>
              </a:rPr>
              <a:t>=</a:t>
            </a:r>
            <a:r>
              <a:rPr lang="en-GB" sz="1400" b="0" dirty="0">
                <a:solidFill>
                  <a:srgbClr val="808080"/>
                </a:solidFill>
                <a:highlight>
                  <a:srgbClr val="C4FFFF"/>
                </a:highlight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7F007F"/>
                </a:solidFill>
                <a:highlight>
                  <a:srgbClr val="C4FFFF"/>
                </a:highlight>
                <a:latin typeface="Consolas" panose="020B0609020204030204" pitchFamily="49" charset="0"/>
              </a:rPr>
              <a:t>'A'</a:t>
            </a:r>
            <a:r>
              <a:rPr lang="en-GB" sz="1400" b="1" dirty="0">
                <a:solidFill>
                  <a:srgbClr val="000000"/>
                </a:solidFill>
                <a:highlight>
                  <a:srgbClr val="C4FFFF"/>
                </a:highlight>
                <a:latin typeface="Consolas" panose="020B0609020204030204" pitchFamily="49" charset="0"/>
              </a:rPr>
              <a:t>;      </a:t>
            </a:r>
            <a:r>
              <a:rPr lang="en-GB" sz="1400" dirty="0">
                <a:solidFill>
                  <a:srgbClr val="FF0000"/>
                </a:solidFill>
                <a:highlight>
                  <a:srgbClr val="C4FFFF"/>
                </a:highlight>
                <a:latin typeface="Consolas" panose="020B0609020204030204" pitchFamily="49" charset="0"/>
              </a:rPr>
              <a:t>// character</a:t>
            </a:r>
          </a:p>
          <a:p>
            <a:r>
              <a:rPr lang="en-GB" sz="1400" b="0" dirty="0">
                <a:solidFill>
                  <a:srgbClr val="808080"/>
                </a:solidFill>
                <a:highlight>
                  <a:srgbClr val="C4FFFF"/>
                </a:highlight>
                <a:latin typeface="Consolas" panose="020B0609020204030204" pitchFamily="49" charset="0"/>
              </a:rPr>
              <a:t>   </a:t>
            </a:r>
            <a:r>
              <a:rPr lang="en-GB" sz="1400" b="1" dirty="0">
                <a:solidFill>
                  <a:srgbClr val="00007F"/>
                </a:solidFill>
                <a:highlight>
                  <a:srgbClr val="C4FFFF"/>
                </a:highlight>
                <a:latin typeface="Consolas" panose="020B0609020204030204" pitchFamily="49" charset="0"/>
              </a:rPr>
              <a:t>let</a:t>
            </a:r>
            <a:r>
              <a:rPr lang="en-GB" sz="1400" b="0" dirty="0">
                <a:solidFill>
                  <a:srgbClr val="808080"/>
                </a:solidFill>
                <a:highlight>
                  <a:srgbClr val="C4FFFF"/>
                </a:highlight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000000"/>
                </a:solidFill>
                <a:highlight>
                  <a:srgbClr val="C4FFFF"/>
                </a:highlight>
                <a:latin typeface="Consolas" panose="020B0609020204030204" pitchFamily="49" charset="0"/>
              </a:rPr>
              <a:t>char2</a:t>
            </a:r>
            <a:r>
              <a:rPr lang="en-GB" sz="1400" b="1" dirty="0">
                <a:solidFill>
                  <a:srgbClr val="000000"/>
                </a:solidFill>
                <a:highlight>
                  <a:srgbClr val="C4FFFF"/>
                </a:highlight>
                <a:latin typeface="Consolas" panose="020B0609020204030204" pitchFamily="49" charset="0"/>
              </a:rPr>
              <a:t>:</a:t>
            </a:r>
            <a:r>
              <a:rPr lang="en-GB" sz="1400" b="0" dirty="0">
                <a:solidFill>
                  <a:srgbClr val="808080"/>
                </a:solidFill>
                <a:highlight>
                  <a:srgbClr val="C4FFFF"/>
                </a:highlight>
                <a:latin typeface="Consolas" panose="020B0609020204030204" pitchFamily="49" charset="0"/>
              </a:rPr>
              <a:t> </a:t>
            </a:r>
            <a:r>
              <a:rPr lang="en-GB" sz="1400" b="1" dirty="0">
                <a:solidFill>
                  <a:srgbClr val="00007F"/>
                </a:solidFill>
                <a:highlight>
                  <a:srgbClr val="C4FFFF"/>
                </a:highlight>
                <a:latin typeface="Consolas" panose="020B0609020204030204" pitchFamily="49" charset="0"/>
              </a:rPr>
              <a:t>char</a:t>
            </a:r>
            <a:r>
              <a:rPr lang="en-GB" sz="1400" b="0" dirty="0">
                <a:solidFill>
                  <a:srgbClr val="808080"/>
                </a:solidFill>
                <a:highlight>
                  <a:srgbClr val="C4FFFF"/>
                </a:highlight>
                <a:latin typeface="Consolas" panose="020B0609020204030204" pitchFamily="49" charset="0"/>
              </a:rPr>
              <a:t> </a:t>
            </a:r>
            <a:r>
              <a:rPr lang="en-GB" sz="1400" b="1" dirty="0">
                <a:solidFill>
                  <a:srgbClr val="000000"/>
                </a:solidFill>
                <a:highlight>
                  <a:srgbClr val="C4FFFF"/>
                </a:highlight>
                <a:latin typeface="Consolas" panose="020B0609020204030204" pitchFamily="49" charset="0"/>
              </a:rPr>
              <a:t>=</a:t>
            </a:r>
            <a:r>
              <a:rPr lang="en-GB" sz="1400" b="0" dirty="0">
                <a:solidFill>
                  <a:srgbClr val="808080"/>
                </a:solidFill>
                <a:highlight>
                  <a:srgbClr val="C4FFFF"/>
                </a:highlight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7F007F"/>
                </a:solidFill>
                <a:highlight>
                  <a:srgbClr val="C4FFFF"/>
                </a:highlight>
                <a:latin typeface="Consolas" panose="020B0609020204030204" pitchFamily="49" charset="0"/>
              </a:rPr>
              <a:t>'C'</a:t>
            </a:r>
            <a:r>
              <a:rPr lang="en-GB" sz="1400" b="1" dirty="0">
                <a:solidFill>
                  <a:srgbClr val="000000"/>
                </a:solidFill>
                <a:highlight>
                  <a:srgbClr val="C4FFFF"/>
                </a:highlight>
                <a:latin typeface="Consolas" panose="020B0609020204030204" pitchFamily="49" charset="0"/>
              </a:rPr>
              <a:t>;      </a:t>
            </a:r>
            <a:r>
              <a:rPr lang="en-GB" sz="1400" dirty="0">
                <a:solidFill>
                  <a:srgbClr val="FF0000"/>
                </a:solidFill>
                <a:highlight>
                  <a:srgbClr val="C4FFFF"/>
                </a:highlight>
                <a:latin typeface="Consolas" panose="020B0609020204030204" pitchFamily="49" charset="0"/>
              </a:rPr>
              <a:t>// character</a:t>
            </a:r>
          </a:p>
          <a:p>
            <a:r>
              <a:rPr lang="en-GB" sz="1400" b="0" dirty="0">
                <a:solidFill>
                  <a:srgbClr val="808080"/>
                </a:solidFill>
                <a:highlight>
                  <a:srgbClr val="C4FFFF"/>
                </a:highlight>
                <a:latin typeface="Consolas" panose="020B0609020204030204" pitchFamily="49" charset="0"/>
              </a:rPr>
              <a:t>   </a:t>
            </a:r>
            <a:r>
              <a:rPr lang="en-GB" sz="1400" b="1" dirty="0">
                <a:solidFill>
                  <a:srgbClr val="00007F"/>
                </a:solidFill>
                <a:highlight>
                  <a:srgbClr val="C4FFFF"/>
                </a:highlight>
                <a:latin typeface="Consolas" panose="020B0609020204030204" pitchFamily="49" charset="0"/>
              </a:rPr>
              <a:t>let</a:t>
            </a:r>
            <a:r>
              <a:rPr lang="en-GB" sz="1400" b="0" dirty="0">
                <a:solidFill>
                  <a:srgbClr val="808080"/>
                </a:solidFill>
                <a:highlight>
                  <a:srgbClr val="C4FFFF"/>
                </a:highlight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000000"/>
                </a:solidFill>
                <a:highlight>
                  <a:srgbClr val="C4FFFF"/>
                </a:highlight>
                <a:latin typeface="Consolas" panose="020B0609020204030204" pitchFamily="49" charset="0"/>
              </a:rPr>
              <a:t>str1</a:t>
            </a:r>
            <a:r>
              <a:rPr lang="en-GB" sz="1400" b="1" dirty="0">
                <a:solidFill>
                  <a:srgbClr val="000000"/>
                </a:solidFill>
                <a:highlight>
                  <a:srgbClr val="C4FFFF"/>
                </a:highlight>
                <a:latin typeface="Consolas" panose="020B0609020204030204" pitchFamily="49" charset="0"/>
              </a:rPr>
              <a:t>:</a:t>
            </a:r>
            <a:r>
              <a:rPr lang="en-GB" sz="1400" b="0" dirty="0">
                <a:solidFill>
                  <a:srgbClr val="808080"/>
                </a:solidFill>
                <a:highlight>
                  <a:srgbClr val="C4FFFF"/>
                </a:highlight>
                <a:latin typeface="Consolas" panose="020B0609020204030204" pitchFamily="49" charset="0"/>
              </a:rPr>
              <a:t> </a:t>
            </a:r>
            <a:r>
              <a:rPr lang="en-GB" sz="1400" b="1" dirty="0">
                <a:solidFill>
                  <a:srgbClr val="000000"/>
                </a:solidFill>
                <a:highlight>
                  <a:srgbClr val="C4FFFF"/>
                </a:highlight>
                <a:latin typeface="Consolas" panose="020B0609020204030204" pitchFamily="49" charset="0"/>
              </a:rPr>
              <a:t>&amp;</a:t>
            </a:r>
            <a:r>
              <a:rPr lang="en-GB" sz="1400" b="1" dirty="0">
                <a:solidFill>
                  <a:srgbClr val="00007F"/>
                </a:solidFill>
                <a:highlight>
                  <a:srgbClr val="C4FFFF"/>
                </a:highlight>
                <a:latin typeface="Consolas" panose="020B0609020204030204" pitchFamily="49" charset="0"/>
              </a:rPr>
              <a:t>str</a:t>
            </a:r>
            <a:r>
              <a:rPr lang="en-GB" sz="1400" b="0" dirty="0">
                <a:solidFill>
                  <a:srgbClr val="808080"/>
                </a:solidFill>
                <a:highlight>
                  <a:srgbClr val="C4FFFF"/>
                </a:highlight>
                <a:latin typeface="Consolas" panose="020B0609020204030204" pitchFamily="49" charset="0"/>
              </a:rPr>
              <a:t> </a:t>
            </a:r>
            <a:r>
              <a:rPr lang="en-GB" sz="1400" b="1" dirty="0">
                <a:solidFill>
                  <a:srgbClr val="000000"/>
                </a:solidFill>
                <a:highlight>
                  <a:srgbClr val="C4FFFF"/>
                </a:highlight>
                <a:latin typeface="Consolas" panose="020B0609020204030204" pitchFamily="49" charset="0"/>
              </a:rPr>
              <a:t>=</a:t>
            </a:r>
            <a:r>
              <a:rPr lang="en-GB" sz="1400" b="0" dirty="0">
                <a:solidFill>
                  <a:srgbClr val="808080"/>
                </a:solidFill>
                <a:highlight>
                  <a:srgbClr val="C4FFFF"/>
                </a:highlight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7F007F"/>
                </a:solidFill>
                <a:highlight>
                  <a:srgbClr val="C4FFFF"/>
                </a:highlight>
                <a:latin typeface="Consolas" panose="020B0609020204030204" pitchFamily="49" charset="0"/>
              </a:rPr>
              <a:t>"frank"</a:t>
            </a:r>
            <a:r>
              <a:rPr lang="en-GB" sz="1400" b="1" dirty="0">
                <a:solidFill>
                  <a:srgbClr val="000000"/>
                </a:solidFill>
                <a:highlight>
                  <a:srgbClr val="C4FFFF"/>
                </a:highlight>
                <a:latin typeface="Consolas" panose="020B0609020204030204" pitchFamily="49" charset="0"/>
              </a:rPr>
              <a:t>;</a:t>
            </a:r>
            <a:r>
              <a:rPr lang="en-GB" sz="1400" b="0" dirty="0">
                <a:solidFill>
                  <a:srgbClr val="808080"/>
                </a:solidFill>
                <a:highlight>
                  <a:srgbClr val="C4FFFF"/>
                </a:highlight>
                <a:latin typeface="Consolas" panose="020B0609020204030204" pitchFamily="49" charset="0"/>
              </a:rPr>
              <a:t>   </a:t>
            </a:r>
            <a:r>
              <a:rPr lang="en-GB" sz="1400" b="0" dirty="0">
                <a:solidFill>
                  <a:srgbClr val="FF0000"/>
                </a:solidFill>
                <a:highlight>
                  <a:srgbClr val="C4FFFF"/>
                </a:highlight>
                <a:latin typeface="Consolas" panose="020B0609020204030204" pitchFamily="49" charset="0"/>
              </a:rPr>
              <a:t>// str literal</a:t>
            </a:r>
          </a:p>
          <a:p>
            <a:r>
              <a:rPr lang="en-GB" sz="1400" b="0" dirty="0">
                <a:solidFill>
                  <a:srgbClr val="808080"/>
                </a:solidFill>
                <a:highlight>
                  <a:srgbClr val="C4FFFF"/>
                </a:highlight>
                <a:latin typeface="Consolas" panose="020B0609020204030204" pitchFamily="49" charset="0"/>
              </a:rPr>
              <a:t>   </a:t>
            </a:r>
            <a:r>
              <a:rPr lang="en-GB" sz="1400" b="1" dirty="0">
                <a:solidFill>
                  <a:srgbClr val="00007F"/>
                </a:solidFill>
                <a:highlight>
                  <a:srgbClr val="C4FFFF"/>
                </a:highlight>
                <a:latin typeface="Consolas" panose="020B0609020204030204" pitchFamily="49" charset="0"/>
              </a:rPr>
              <a:t>let</a:t>
            </a:r>
            <a:r>
              <a:rPr lang="en-GB" sz="1400" b="0" dirty="0">
                <a:solidFill>
                  <a:srgbClr val="808080"/>
                </a:solidFill>
                <a:highlight>
                  <a:srgbClr val="C4FFFF"/>
                </a:highlight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000000"/>
                </a:solidFill>
                <a:highlight>
                  <a:srgbClr val="C4FFFF"/>
                </a:highlight>
                <a:latin typeface="Consolas" panose="020B0609020204030204" pitchFamily="49" charset="0"/>
              </a:rPr>
              <a:t>str2</a:t>
            </a:r>
            <a:r>
              <a:rPr lang="en-GB" sz="1400" b="1" dirty="0">
                <a:solidFill>
                  <a:srgbClr val="000000"/>
                </a:solidFill>
                <a:highlight>
                  <a:srgbClr val="C4FFFF"/>
                </a:highlight>
                <a:latin typeface="Consolas" panose="020B0609020204030204" pitchFamily="49" charset="0"/>
              </a:rPr>
              <a:t>:</a:t>
            </a:r>
            <a:r>
              <a:rPr lang="en-GB" sz="1400" b="0" dirty="0">
                <a:solidFill>
                  <a:srgbClr val="808080"/>
                </a:solidFill>
                <a:highlight>
                  <a:srgbClr val="C4FFFF"/>
                </a:highlight>
                <a:latin typeface="Consolas" panose="020B0609020204030204" pitchFamily="49" charset="0"/>
              </a:rPr>
              <a:t> </a:t>
            </a:r>
            <a:r>
              <a:rPr lang="en-GB" sz="1400" b="1" dirty="0">
                <a:solidFill>
                  <a:srgbClr val="000000"/>
                </a:solidFill>
                <a:highlight>
                  <a:srgbClr val="C4FFFF"/>
                </a:highlight>
                <a:latin typeface="Consolas" panose="020B0609020204030204" pitchFamily="49" charset="0"/>
              </a:rPr>
              <a:t>&amp;</a:t>
            </a:r>
            <a:r>
              <a:rPr lang="en-GB" sz="1400" b="1" dirty="0">
                <a:solidFill>
                  <a:srgbClr val="00007F"/>
                </a:solidFill>
                <a:highlight>
                  <a:srgbClr val="C4FFFF"/>
                </a:highlight>
                <a:latin typeface="Consolas" panose="020B0609020204030204" pitchFamily="49" charset="0"/>
              </a:rPr>
              <a:t>str</a:t>
            </a:r>
            <a:r>
              <a:rPr lang="en-GB" sz="1400" b="0" dirty="0">
                <a:solidFill>
                  <a:srgbClr val="808080"/>
                </a:solidFill>
                <a:highlight>
                  <a:srgbClr val="C4FFFF"/>
                </a:highlight>
                <a:latin typeface="Consolas" panose="020B0609020204030204" pitchFamily="49" charset="0"/>
              </a:rPr>
              <a:t> </a:t>
            </a:r>
            <a:r>
              <a:rPr lang="en-GB" sz="1400" b="1" dirty="0">
                <a:solidFill>
                  <a:srgbClr val="000000"/>
                </a:solidFill>
                <a:highlight>
                  <a:srgbClr val="C4FFFF"/>
                </a:highlight>
                <a:latin typeface="Consolas" panose="020B0609020204030204" pitchFamily="49" charset="0"/>
              </a:rPr>
              <a:t>=</a:t>
            </a:r>
            <a:r>
              <a:rPr lang="en-GB" sz="1400" b="0" dirty="0">
                <a:solidFill>
                  <a:srgbClr val="808080"/>
                </a:solidFill>
                <a:highlight>
                  <a:srgbClr val="C4FFFF"/>
                </a:highlight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7F007F"/>
                </a:solidFill>
                <a:highlight>
                  <a:srgbClr val="C4FFFF"/>
                </a:highlight>
                <a:latin typeface="Consolas" panose="020B0609020204030204" pitchFamily="49" charset="0"/>
              </a:rPr>
              <a:t>"jess"</a:t>
            </a:r>
            <a:r>
              <a:rPr lang="en-GB" sz="1400" b="1" dirty="0">
                <a:solidFill>
                  <a:srgbClr val="000000"/>
                </a:solidFill>
                <a:highlight>
                  <a:srgbClr val="C4FFFF"/>
                </a:highlight>
                <a:latin typeface="Consolas" panose="020B0609020204030204" pitchFamily="49" charset="0"/>
              </a:rPr>
              <a:t>;</a:t>
            </a:r>
            <a:r>
              <a:rPr lang="en-GB" sz="1400" b="0" dirty="0">
                <a:solidFill>
                  <a:srgbClr val="808080"/>
                </a:solidFill>
                <a:highlight>
                  <a:srgbClr val="C4FFFF"/>
                </a:highlight>
                <a:latin typeface="Consolas" panose="020B0609020204030204" pitchFamily="49" charset="0"/>
              </a:rPr>
              <a:t>    </a:t>
            </a:r>
            <a:r>
              <a:rPr lang="en-GB" sz="1400" b="0" dirty="0">
                <a:solidFill>
                  <a:srgbClr val="FF0000"/>
                </a:solidFill>
                <a:highlight>
                  <a:srgbClr val="C4FFFF"/>
                </a:highlight>
                <a:latin typeface="Consolas" panose="020B0609020204030204" pitchFamily="49" charset="0"/>
              </a:rPr>
              <a:t>// str literal</a:t>
            </a:r>
          </a:p>
          <a:p>
            <a:r>
              <a:rPr lang="en-GB" sz="1400" b="0" dirty="0">
                <a:solidFill>
                  <a:srgbClr val="808080"/>
                </a:solidFill>
                <a:highlight>
                  <a:srgbClr val="C4FFFF"/>
                </a:highlight>
                <a:latin typeface="Consolas" panose="020B0609020204030204" pitchFamily="49" charset="0"/>
              </a:rPr>
              <a:t>   </a:t>
            </a:r>
            <a:r>
              <a:rPr lang="en-GB" sz="1400" b="1" dirty="0">
                <a:solidFill>
                  <a:srgbClr val="00007F"/>
                </a:solidFill>
                <a:highlight>
                  <a:srgbClr val="C4FFFF"/>
                </a:highlight>
                <a:latin typeface="Consolas" panose="020B0609020204030204" pitchFamily="49" charset="0"/>
              </a:rPr>
              <a:t>let</a:t>
            </a:r>
            <a:r>
              <a:rPr lang="en-GB" sz="1400" b="0" dirty="0">
                <a:solidFill>
                  <a:srgbClr val="808080"/>
                </a:solidFill>
                <a:highlight>
                  <a:srgbClr val="C4FFFF"/>
                </a:highlight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000000"/>
                </a:solidFill>
                <a:highlight>
                  <a:srgbClr val="C4FFFF"/>
                </a:highlight>
                <a:latin typeface="Consolas" panose="020B0609020204030204" pitchFamily="49" charset="0"/>
              </a:rPr>
              <a:t>str3</a:t>
            </a:r>
            <a:r>
              <a:rPr lang="en-GB" sz="1400" b="1" dirty="0">
                <a:solidFill>
                  <a:srgbClr val="000000"/>
                </a:solidFill>
                <a:highlight>
                  <a:srgbClr val="C4FFFF"/>
                </a:highlight>
                <a:latin typeface="Consolas" panose="020B0609020204030204" pitchFamily="49" charset="0"/>
              </a:rPr>
              <a:t>:</a:t>
            </a:r>
            <a:r>
              <a:rPr lang="en-GB" sz="1400" b="0" dirty="0">
                <a:solidFill>
                  <a:srgbClr val="808080"/>
                </a:solidFill>
                <a:highlight>
                  <a:srgbClr val="C4FFFF"/>
                </a:highlight>
                <a:latin typeface="Consolas" panose="020B0609020204030204" pitchFamily="49" charset="0"/>
              </a:rPr>
              <a:t> </a:t>
            </a:r>
            <a:r>
              <a:rPr lang="en-GB" sz="1400" b="1" dirty="0">
                <a:solidFill>
                  <a:srgbClr val="000000"/>
                </a:solidFill>
                <a:highlight>
                  <a:srgbClr val="C4FFFF"/>
                </a:highlight>
                <a:latin typeface="Consolas" panose="020B0609020204030204" pitchFamily="49" charset="0"/>
              </a:rPr>
              <a:t>&amp;</a:t>
            </a:r>
            <a:r>
              <a:rPr lang="en-GB" sz="1400" b="1" dirty="0">
                <a:solidFill>
                  <a:srgbClr val="00007F"/>
                </a:solidFill>
                <a:highlight>
                  <a:srgbClr val="C4FFFF"/>
                </a:highlight>
                <a:latin typeface="Consolas" panose="020B0609020204030204" pitchFamily="49" charset="0"/>
              </a:rPr>
              <a:t>str</a:t>
            </a:r>
            <a:r>
              <a:rPr lang="en-GB" sz="1400" b="0" dirty="0">
                <a:solidFill>
                  <a:srgbClr val="808080"/>
                </a:solidFill>
                <a:highlight>
                  <a:srgbClr val="C4FFFF"/>
                </a:highlight>
                <a:latin typeface="Consolas" panose="020B0609020204030204" pitchFamily="49" charset="0"/>
              </a:rPr>
              <a:t> </a:t>
            </a:r>
            <a:r>
              <a:rPr lang="en-GB" sz="1400" b="1" dirty="0">
                <a:solidFill>
                  <a:srgbClr val="000000"/>
                </a:solidFill>
                <a:highlight>
                  <a:srgbClr val="C4FFFF"/>
                </a:highlight>
                <a:latin typeface="Consolas" panose="020B0609020204030204" pitchFamily="49" charset="0"/>
              </a:rPr>
              <a:t>=</a:t>
            </a:r>
            <a:r>
              <a:rPr lang="en-GB" sz="1400" b="0" dirty="0">
                <a:solidFill>
                  <a:srgbClr val="808080"/>
                </a:solidFill>
                <a:highlight>
                  <a:srgbClr val="C4FFFF"/>
                </a:highlight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7F007F"/>
                </a:solidFill>
                <a:highlight>
                  <a:srgbClr val="C4FFFF"/>
                </a:highlight>
                <a:latin typeface="Consolas" panose="020B0609020204030204" pitchFamily="49" charset="0"/>
              </a:rPr>
              <a:t>"Jess"</a:t>
            </a:r>
            <a:r>
              <a:rPr lang="en-GB" sz="1400" b="1" dirty="0">
                <a:solidFill>
                  <a:srgbClr val="000000"/>
                </a:solidFill>
                <a:highlight>
                  <a:srgbClr val="C4FFFF"/>
                </a:highlight>
                <a:latin typeface="Consolas" panose="020B0609020204030204" pitchFamily="49" charset="0"/>
              </a:rPr>
              <a:t>;</a:t>
            </a:r>
            <a:r>
              <a:rPr lang="en-GB" sz="1400" b="0" dirty="0">
                <a:solidFill>
                  <a:srgbClr val="808080"/>
                </a:solidFill>
                <a:highlight>
                  <a:srgbClr val="C4FFFF"/>
                </a:highlight>
                <a:latin typeface="Consolas" panose="020B0609020204030204" pitchFamily="49" charset="0"/>
              </a:rPr>
              <a:t>    </a:t>
            </a:r>
            <a:r>
              <a:rPr lang="en-GB" sz="1400" b="0" dirty="0">
                <a:solidFill>
                  <a:srgbClr val="FF0000"/>
                </a:solidFill>
                <a:highlight>
                  <a:srgbClr val="C4FFFF"/>
                </a:highlight>
                <a:latin typeface="Consolas" panose="020B0609020204030204" pitchFamily="49" charset="0"/>
              </a:rPr>
              <a:t>// str litera</a:t>
            </a:r>
            <a:r>
              <a:rPr lang="en-GB" sz="1400" dirty="0">
                <a:solidFill>
                  <a:srgbClr val="FF0000"/>
                </a:solidFill>
                <a:highlight>
                  <a:srgbClr val="C4FFFF"/>
                </a:highlight>
                <a:latin typeface="Consolas" panose="020B0609020204030204" pitchFamily="49" charset="0"/>
              </a:rPr>
              <a:t>l</a:t>
            </a:r>
          </a:p>
          <a:p>
            <a:r>
              <a:rPr lang="en-GB" sz="1400" b="0" dirty="0">
                <a:solidFill>
                  <a:srgbClr val="808080"/>
                </a:solidFill>
                <a:highlight>
                  <a:srgbClr val="C4FFFF"/>
                </a:highlight>
                <a:latin typeface="Consolas" panose="020B0609020204030204" pitchFamily="49" charset="0"/>
              </a:rPr>
              <a:t>   </a:t>
            </a:r>
            <a:r>
              <a:rPr lang="en-GB" sz="1400" b="1" dirty="0">
                <a:solidFill>
                  <a:srgbClr val="00007F"/>
                </a:solidFill>
                <a:highlight>
                  <a:srgbClr val="C4FFFF"/>
                </a:highlight>
                <a:latin typeface="Consolas" panose="020B0609020204030204" pitchFamily="49" charset="0"/>
              </a:rPr>
              <a:t>let</a:t>
            </a:r>
            <a:r>
              <a:rPr lang="en-GB" sz="1400" b="0" dirty="0">
                <a:solidFill>
                  <a:srgbClr val="808080"/>
                </a:solidFill>
                <a:highlight>
                  <a:srgbClr val="C4FFFF"/>
                </a:highlight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000000"/>
                </a:solidFill>
                <a:highlight>
                  <a:srgbClr val="C4FFFF"/>
                </a:highlight>
                <a:latin typeface="Consolas" panose="020B0609020204030204" pitchFamily="49" charset="0"/>
              </a:rPr>
              <a:t>string4</a:t>
            </a:r>
            <a:r>
              <a:rPr lang="en-GB" sz="1400" b="1" dirty="0">
                <a:solidFill>
                  <a:srgbClr val="000000"/>
                </a:solidFill>
                <a:highlight>
                  <a:srgbClr val="C4FFFF"/>
                </a:highlight>
                <a:latin typeface="Consolas" panose="020B0609020204030204" pitchFamily="49" charset="0"/>
              </a:rPr>
              <a:t>:</a:t>
            </a:r>
            <a:r>
              <a:rPr lang="en-GB" sz="1400" b="0" dirty="0">
                <a:solidFill>
                  <a:srgbClr val="808080"/>
                </a:solidFill>
                <a:highlight>
                  <a:srgbClr val="C4FFFF"/>
                </a:highlight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000000"/>
                </a:solidFill>
                <a:highlight>
                  <a:srgbClr val="C4FFFF"/>
                </a:highlight>
                <a:latin typeface="Consolas" panose="020B0609020204030204" pitchFamily="49" charset="0"/>
              </a:rPr>
              <a:t>String</a:t>
            </a:r>
            <a:r>
              <a:rPr lang="en-GB" sz="1400" b="0" dirty="0">
                <a:solidFill>
                  <a:srgbClr val="808080"/>
                </a:solidFill>
                <a:highlight>
                  <a:srgbClr val="C4FFFF"/>
                </a:highlight>
                <a:latin typeface="Consolas" panose="020B0609020204030204" pitchFamily="49" charset="0"/>
              </a:rPr>
              <a:t> </a:t>
            </a:r>
            <a:r>
              <a:rPr lang="en-GB" sz="1400" b="1" dirty="0">
                <a:solidFill>
                  <a:srgbClr val="000000"/>
                </a:solidFill>
                <a:highlight>
                  <a:srgbClr val="C4FFFF"/>
                </a:highlight>
                <a:latin typeface="Consolas" panose="020B0609020204030204" pitchFamily="49" charset="0"/>
              </a:rPr>
              <a:t>=</a:t>
            </a:r>
            <a:r>
              <a:rPr lang="en-GB" sz="1400" b="0" dirty="0">
                <a:solidFill>
                  <a:srgbClr val="808080"/>
                </a:solidFill>
                <a:highlight>
                  <a:srgbClr val="C4FFFF"/>
                </a:highlight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000000"/>
                </a:solidFill>
                <a:highlight>
                  <a:srgbClr val="C4FFFF"/>
                </a:highlight>
                <a:latin typeface="Consolas" panose="020B0609020204030204" pitchFamily="49" charset="0"/>
              </a:rPr>
              <a:t>String</a:t>
            </a:r>
            <a:r>
              <a:rPr lang="en-GB" sz="1400" b="1" dirty="0">
                <a:solidFill>
                  <a:srgbClr val="000000"/>
                </a:solidFill>
                <a:highlight>
                  <a:srgbClr val="C4FFFF"/>
                </a:highlight>
                <a:latin typeface="Consolas" panose="020B0609020204030204" pitchFamily="49" charset="0"/>
              </a:rPr>
              <a:t>::</a:t>
            </a:r>
            <a:r>
              <a:rPr lang="en-GB" sz="1400" b="0" dirty="0">
                <a:solidFill>
                  <a:srgbClr val="000000"/>
                </a:solidFill>
                <a:highlight>
                  <a:srgbClr val="C4FFFF"/>
                </a:highlight>
                <a:latin typeface="Consolas" panose="020B0609020204030204" pitchFamily="49" charset="0"/>
              </a:rPr>
              <a:t>from</a:t>
            </a:r>
            <a:r>
              <a:rPr lang="en-GB" sz="1400" b="1" dirty="0">
                <a:solidFill>
                  <a:srgbClr val="000000"/>
                </a:solidFill>
                <a:highlight>
                  <a:srgbClr val="C4FFFF"/>
                </a:highlight>
                <a:latin typeface="Consolas" panose="020B0609020204030204" pitchFamily="49" charset="0"/>
              </a:rPr>
              <a:t>(</a:t>
            </a:r>
            <a:r>
              <a:rPr lang="en-GB" sz="1400" b="0" dirty="0">
                <a:solidFill>
                  <a:srgbClr val="7F007F"/>
                </a:solidFill>
                <a:highlight>
                  <a:srgbClr val="C4FFFF"/>
                </a:highlight>
                <a:latin typeface="Consolas" panose="020B0609020204030204" pitchFamily="49" charset="0"/>
              </a:rPr>
              <a:t>"Jess"</a:t>
            </a:r>
            <a:r>
              <a:rPr lang="en-GB" sz="1400" b="1" dirty="0">
                <a:solidFill>
                  <a:srgbClr val="000000"/>
                </a:solidFill>
                <a:highlight>
                  <a:srgbClr val="C4FFFF"/>
                </a:highlight>
                <a:latin typeface="Consolas" panose="020B0609020204030204" pitchFamily="49" charset="0"/>
              </a:rPr>
              <a:t>);</a:t>
            </a:r>
            <a:r>
              <a:rPr lang="en-GB" sz="1400" b="0" dirty="0">
                <a:solidFill>
                  <a:srgbClr val="808080"/>
                </a:solidFill>
                <a:highlight>
                  <a:srgbClr val="C4FFFF"/>
                </a:highlight>
                <a:latin typeface="Consolas" panose="020B0609020204030204" pitchFamily="49" charset="0"/>
              </a:rPr>
              <a:t>   </a:t>
            </a:r>
            <a:r>
              <a:rPr lang="en-GB" sz="1400" b="0" dirty="0">
                <a:solidFill>
                  <a:srgbClr val="FF0000"/>
                </a:solidFill>
                <a:highlight>
                  <a:srgbClr val="C4FFFF"/>
                </a:highlight>
                <a:latin typeface="Consolas" panose="020B0609020204030204" pitchFamily="49" charset="0"/>
              </a:rPr>
              <a:t>// String</a:t>
            </a:r>
          </a:p>
          <a:p>
            <a:endParaRPr lang="en-GB" sz="1400" b="0" dirty="0">
              <a:solidFill>
                <a:srgbClr val="808080"/>
              </a:solidFill>
              <a:highlight>
                <a:srgbClr val="C4FFFF"/>
              </a:highlight>
              <a:latin typeface="Consolas" panose="020B0609020204030204" pitchFamily="49" charset="0"/>
            </a:endParaRPr>
          </a:p>
          <a:p>
            <a:r>
              <a:rPr lang="en-GB" sz="1400" b="0" dirty="0">
                <a:solidFill>
                  <a:srgbClr val="007F00"/>
                </a:solidFill>
                <a:highlight>
                  <a:srgbClr val="C4FFFF"/>
                </a:highlight>
                <a:latin typeface="Consolas" panose="020B0609020204030204" pitchFamily="49" charset="0"/>
              </a:rPr>
              <a:t>   </a:t>
            </a:r>
            <a:r>
              <a:rPr lang="en-GB" sz="1400" b="0" dirty="0">
                <a:solidFill>
                  <a:srgbClr val="FF0000"/>
                </a:solidFill>
                <a:highlight>
                  <a:srgbClr val="C4FFFF"/>
                </a:highlight>
                <a:latin typeface="Consolas" panose="020B0609020204030204" pitchFamily="49" charset="0"/>
              </a:rPr>
              <a:t>//char tests</a:t>
            </a:r>
          </a:p>
          <a:p>
            <a:r>
              <a:rPr lang="sv-SE" sz="1400" b="0" dirty="0">
                <a:solidFill>
                  <a:srgbClr val="808080"/>
                </a:solidFill>
                <a:highlight>
                  <a:srgbClr val="C4FFFF"/>
                </a:highlight>
                <a:latin typeface="Consolas" panose="020B0609020204030204" pitchFamily="49" charset="0"/>
              </a:rPr>
              <a:t>   </a:t>
            </a:r>
            <a:r>
              <a:rPr lang="sv-SE" sz="1400" b="0" dirty="0">
                <a:solidFill>
                  <a:srgbClr val="00B050"/>
                </a:solidFill>
                <a:highlight>
                  <a:srgbClr val="C4FFFF"/>
                </a:highlight>
                <a:latin typeface="Consolas" panose="020B0609020204030204" pitchFamily="49" charset="0"/>
              </a:rPr>
              <a:t>println!</a:t>
            </a:r>
            <a:r>
              <a:rPr lang="sv-SE" sz="1400" b="1" dirty="0">
                <a:solidFill>
                  <a:srgbClr val="000000"/>
                </a:solidFill>
                <a:highlight>
                  <a:srgbClr val="C4FFFF"/>
                </a:highlight>
                <a:latin typeface="Consolas" panose="020B0609020204030204" pitchFamily="49" charset="0"/>
              </a:rPr>
              <a:t>(</a:t>
            </a:r>
            <a:r>
              <a:rPr lang="sv-SE" sz="1400" b="0" dirty="0">
                <a:solidFill>
                  <a:srgbClr val="7F007F"/>
                </a:solidFill>
                <a:highlight>
                  <a:srgbClr val="C4FFFF"/>
                </a:highlight>
                <a:latin typeface="Consolas" panose="020B0609020204030204" pitchFamily="49" charset="0"/>
              </a:rPr>
              <a:t>"char1 == char2 {}"</a:t>
            </a:r>
            <a:r>
              <a:rPr lang="sv-SE" sz="1400" b="1" dirty="0">
                <a:solidFill>
                  <a:srgbClr val="000000"/>
                </a:solidFill>
                <a:highlight>
                  <a:srgbClr val="C4FFFF"/>
                </a:highlight>
                <a:latin typeface="Consolas" panose="020B0609020204030204" pitchFamily="49" charset="0"/>
              </a:rPr>
              <a:t>,</a:t>
            </a:r>
            <a:r>
              <a:rPr lang="sv-SE" sz="1400" b="0" dirty="0">
                <a:solidFill>
                  <a:srgbClr val="808080"/>
                </a:solidFill>
                <a:highlight>
                  <a:srgbClr val="C4FFFF"/>
                </a:highlight>
                <a:latin typeface="Consolas" panose="020B0609020204030204" pitchFamily="49" charset="0"/>
              </a:rPr>
              <a:t> </a:t>
            </a:r>
            <a:r>
              <a:rPr lang="sv-SE" sz="1400" b="0" dirty="0">
                <a:solidFill>
                  <a:srgbClr val="000000"/>
                </a:solidFill>
                <a:highlight>
                  <a:srgbClr val="C4FFFF"/>
                </a:highlight>
                <a:latin typeface="Consolas" panose="020B0609020204030204" pitchFamily="49" charset="0"/>
              </a:rPr>
              <a:t>char1</a:t>
            </a:r>
            <a:r>
              <a:rPr lang="sv-SE" sz="1400" b="0" dirty="0">
                <a:solidFill>
                  <a:srgbClr val="808080"/>
                </a:solidFill>
                <a:highlight>
                  <a:srgbClr val="C4FFFF"/>
                </a:highlight>
                <a:latin typeface="Consolas" panose="020B0609020204030204" pitchFamily="49" charset="0"/>
              </a:rPr>
              <a:t> </a:t>
            </a:r>
            <a:r>
              <a:rPr lang="sv-SE" sz="1400" b="1" dirty="0">
                <a:solidFill>
                  <a:srgbClr val="000000"/>
                </a:solidFill>
                <a:highlight>
                  <a:srgbClr val="C4FFFF"/>
                </a:highlight>
                <a:latin typeface="Consolas" panose="020B0609020204030204" pitchFamily="49" charset="0"/>
              </a:rPr>
              <a:t>==</a:t>
            </a:r>
            <a:r>
              <a:rPr lang="sv-SE" sz="1400" b="0" dirty="0">
                <a:solidFill>
                  <a:srgbClr val="808080"/>
                </a:solidFill>
                <a:highlight>
                  <a:srgbClr val="C4FFFF"/>
                </a:highlight>
                <a:latin typeface="Consolas" panose="020B0609020204030204" pitchFamily="49" charset="0"/>
              </a:rPr>
              <a:t> </a:t>
            </a:r>
            <a:r>
              <a:rPr lang="sv-SE" sz="1400" b="0" dirty="0">
                <a:solidFill>
                  <a:srgbClr val="000000"/>
                </a:solidFill>
                <a:highlight>
                  <a:srgbClr val="C4FFFF"/>
                </a:highlight>
                <a:latin typeface="Consolas" panose="020B0609020204030204" pitchFamily="49" charset="0"/>
              </a:rPr>
              <a:t>char2</a:t>
            </a:r>
            <a:r>
              <a:rPr lang="sv-SE" sz="1400" b="1" dirty="0">
                <a:solidFill>
                  <a:srgbClr val="000000"/>
                </a:solidFill>
                <a:highlight>
                  <a:srgbClr val="C4FFFF"/>
                </a:highlight>
                <a:latin typeface="Consolas" panose="020B0609020204030204" pitchFamily="49" charset="0"/>
              </a:rPr>
              <a:t>);</a:t>
            </a:r>
            <a:endParaRPr lang="sv-SE" sz="1400" b="0" dirty="0">
              <a:solidFill>
                <a:srgbClr val="808080"/>
              </a:solidFill>
              <a:highlight>
                <a:srgbClr val="C4FFFF"/>
              </a:highlight>
              <a:latin typeface="Consolas" panose="020B0609020204030204" pitchFamily="49" charset="0"/>
            </a:endParaRPr>
          </a:p>
          <a:p>
            <a:r>
              <a:rPr lang="sv-SE" sz="1400" b="0" dirty="0">
                <a:solidFill>
                  <a:srgbClr val="808080"/>
                </a:solidFill>
                <a:highlight>
                  <a:srgbClr val="C4FFFF"/>
                </a:highlight>
                <a:latin typeface="Consolas" panose="020B0609020204030204" pitchFamily="49" charset="0"/>
              </a:rPr>
              <a:t>   </a:t>
            </a:r>
            <a:r>
              <a:rPr lang="sv-SE" sz="1400" b="0" dirty="0">
                <a:solidFill>
                  <a:srgbClr val="00B050"/>
                </a:solidFill>
                <a:highlight>
                  <a:srgbClr val="C4FFFF"/>
                </a:highlight>
                <a:latin typeface="Consolas" panose="020B0609020204030204" pitchFamily="49" charset="0"/>
              </a:rPr>
              <a:t>println!</a:t>
            </a:r>
            <a:r>
              <a:rPr lang="sv-SE" sz="1400" b="1" dirty="0">
                <a:solidFill>
                  <a:srgbClr val="000000"/>
                </a:solidFill>
                <a:highlight>
                  <a:srgbClr val="C4FFFF"/>
                </a:highlight>
                <a:latin typeface="Consolas" panose="020B0609020204030204" pitchFamily="49" charset="0"/>
              </a:rPr>
              <a:t>(</a:t>
            </a:r>
            <a:r>
              <a:rPr lang="sv-SE" sz="1400" b="0" dirty="0">
                <a:solidFill>
                  <a:srgbClr val="7F007F"/>
                </a:solidFill>
                <a:highlight>
                  <a:srgbClr val="C4FFFF"/>
                </a:highlight>
                <a:latin typeface="Consolas" panose="020B0609020204030204" pitchFamily="49" charset="0"/>
              </a:rPr>
              <a:t>"char1 &lt; char2 {}"</a:t>
            </a:r>
            <a:r>
              <a:rPr lang="sv-SE" sz="1400" b="1" dirty="0">
                <a:solidFill>
                  <a:srgbClr val="000000"/>
                </a:solidFill>
                <a:highlight>
                  <a:srgbClr val="C4FFFF"/>
                </a:highlight>
                <a:latin typeface="Consolas" panose="020B0609020204030204" pitchFamily="49" charset="0"/>
              </a:rPr>
              <a:t>,</a:t>
            </a:r>
            <a:r>
              <a:rPr lang="sv-SE" sz="1400" b="0" dirty="0">
                <a:solidFill>
                  <a:srgbClr val="808080"/>
                </a:solidFill>
                <a:highlight>
                  <a:srgbClr val="C4FFFF"/>
                </a:highlight>
                <a:latin typeface="Consolas" panose="020B0609020204030204" pitchFamily="49" charset="0"/>
              </a:rPr>
              <a:t> </a:t>
            </a:r>
            <a:r>
              <a:rPr lang="sv-SE" sz="1400" b="0" dirty="0">
                <a:solidFill>
                  <a:srgbClr val="000000"/>
                </a:solidFill>
                <a:highlight>
                  <a:srgbClr val="C4FFFF"/>
                </a:highlight>
                <a:latin typeface="Consolas" panose="020B0609020204030204" pitchFamily="49" charset="0"/>
              </a:rPr>
              <a:t>char1</a:t>
            </a:r>
            <a:r>
              <a:rPr lang="sv-SE" sz="1400" b="0" dirty="0">
                <a:solidFill>
                  <a:srgbClr val="808080"/>
                </a:solidFill>
                <a:highlight>
                  <a:srgbClr val="C4FFFF"/>
                </a:highlight>
                <a:latin typeface="Consolas" panose="020B0609020204030204" pitchFamily="49" charset="0"/>
              </a:rPr>
              <a:t> </a:t>
            </a:r>
            <a:r>
              <a:rPr lang="sv-SE" sz="1400" b="1" dirty="0">
                <a:solidFill>
                  <a:srgbClr val="000000"/>
                </a:solidFill>
                <a:highlight>
                  <a:srgbClr val="C4FFFF"/>
                </a:highlight>
                <a:latin typeface="Consolas" panose="020B0609020204030204" pitchFamily="49" charset="0"/>
              </a:rPr>
              <a:t>&lt;</a:t>
            </a:r>
            <a:r>
              <a:rPr lang="sv-SE" sz="1400" b="0" dirty="0">
                <a:solidFill>
                  <a:srgbClr val="808080"/>
                </a:solidFill>
                <a:highlight>
                  <a:srgbClr val="C4FFFF"/>
                </a:highlight>
                <a:latin typeface="Consolas" panose="020B0609020204030204" pitchFamily="49" charset="0"/>
              </a:rPr>
              <a:t> </a:t>
            </a:r>
            <a:r>
              <a:rPr lang="sv-SE" sz="1400" b="0" dirty="0">
                <a:solidFill>
                  <a:srgbClr val="000000"/>
                </a:solidFill>
                <a:highlight>
                  <a:srgbClr val="C4FFFF"/>
                </a:highlight>
                <a:latin typeface="Consolas" panose="020B0609020204030204" pitchFamily="49" charset="0"/>
              </a:rPr>
              <a:t>char2</a:t>
            </a:r>
            <a:r>
              <a:rPr lang="sv-SE" sz="1400" b="1" dirty="0">
                <a:solidFill>
                  <a:srgbClr val="000000"/>
                </a:solidFill>
                <a:highlight>
                  <a:srgbClr val="C4FFFF"/>
                </a:highlight>
                <a:latin typeface="Consolas" panose="020B0609020204030204" pitchFamily="49" charset="0"/>
              </a:rPr>
              <a:t>);</a:t>
            </a:r>
            <a:endParaRPr lang="sv-SE" sz="1400" b="0" dirty="0">
              <a:solidFill>
                <a:srgbClr val="808080"/>
              </a:solidFill>
              <a:highlight>
                <a:srgbClr val="C4FFFF"/>
              </a:highlight>
              <a:latin typeface="Consolas" panose="020B0609020204030204" pitchFamily="49" charset="0"/>
            </a:endParaRPr>
          </a:p>
          <a:p>
            <a:r>
              <a:rPr lang="en-GB" sz="1400" b="0" dirty="0">
                <a:solidFill>
                  <a:srgbClr val="808080"/>
                </a:solidFill>
                <a:highlight>
                  <a:srgbClr val="C4FFFF"/>
                </a:highlight>
                <a:latin typeface="Consolas" panose="020B0609020204030204" pitchFamily="49" charset="0"/>
              </a:rPr>
              <a:t>   </a:t>
            </a:r>
          </a:p>
          <a:p>
            <a:r>
              <a:rPr lang="en-GB" sz="1400" b="0" dirty="0">
                <a:solidFill>
                  <a:srgbClr val="FF0000"/>
                </a:solidFill>
                <a:highlight>
                  <a:srgbClr val="C4FFFF"/>
                </a:highlight>
                <a:latin typeface="Consolas" panose="020B0609020204030204" pitchFamily="49" charset="0"/>
              </a:rPr>
              <a:t>   //str tests</a:t>
            </a:r>
          </a:p>
          <a:p>
            <a:r>
              <a:rPr lang="en-GB" sz="1400" b="0" dirty="0">
                <a:solidFill>
                  <a:srgbClr val="808080"/>
                </a:solidFill>
                <a:highlight>
                  <a:srgbClr val="C4FFFF"/>
                </a:highlight>
                <a:latin typeface="Consolas" panose="020B0609020204030204" pitchFamily="49" charset="0"/>
              </a:rPr>
              <a:t>   </a:t>
            </a:r>
            <a:r>
              <a:rPr lang="en-GB" sz="1400" b="0" dirty="0" err="1">
                <a:solidFill>
                  <a:srgbClr val="00B050"/>
                </a:solidFill>
                <a:highlight>
                  <a:srgbClr val="C4FFFF"/>
                </a:highlight>
                <a:latin typeface="Consolas" panose="020B0609020204030204" pitchFamily="49" charset="0"/>
              </a:rPr>
              <a:t>println</a:t>
            </a:r>
            <a:r>
              <a:rPr lang="en-GB" sz="1400" b="0" dirty="0">
                <a:solidFill>
                  <a:srgbClr val="00B050"/>
                </a:solidFill>
                <a:highlight>
                  <a:srgbClr val="C4FFFF"/>
                </a:highlight>
                <a:latin typeface="Consolas" panose="020B0609020204030204" pitchFamily="49" charset="0"/>
              </a:rPr>
              <a:t>!</a:t>
            </a:r>
            <a:r>
              <a:rPr lang="en-GB" sz="1400" b="1" dirty="0">
                <a:solidFill>
                  <a:srgbClr val="000000"/>
                </a:solidFill>
                <a:highlight>
                  <a:srgbClr val="C4FFFF"/>
                </a:highlight>
                <a:latin typeface="Consolas" panose="020B0609020204030204" pitchFamily="49" charset="0"/>
              </a:rPr>
              <a:t>(</a:t>
            </a:r>
            <a:r>
              <a:rPr lang="en-GB" sz="1400" b="0" dirty="0">
                <a:solidFill>
                  <a:srgbClr val="7F007F"/>
                </a:solidFill>
                <a:highlight>
                  <a:srgbClr val="C4FFFF"/>
                </a:highlight>
                <a:latin typeface="Consolas" panose="020B0609020204030204" pitchFamily="49" charset="0"/>
              </a:rPr>
              <a:t>"str1 == str2 {}"</a:t>
            </a:r>
            <a:r>
              <a:rPr lang="en-GB" sz="1400" b="1" dirty="0">
                <a:solidFill>
                  <a:srgbClr val="000000"/>
                </a:solidFill>
                <a:highlight>
                  <a:srgbClr val="C4FFFF"/>
                </a:highlight>
                <a:latin typeface="Consolas" panose="020B0609020204030204" pitchFamily="49" charset="0"/>
              </a:rPr>
              <a:t>,</a:t>
            </a:r>
            <a:r>
              <a:rPr lang="en-GB" sz="1400" b="0" dirty="0">
                <a:solidFill>
                  <a:srgbClr val="808080"/>
                </a:solidFill>
                <a:highlight>
                  <a:srgbClr val="C4FFFF"/>
                </a:highlight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000000"/>
                </a:solidFill>
                <a:highlight>
                  <a:srgbClr val="C4FFFF"/>
                </a:highlight>
                <a:latin typeface="Consolas" panose="020B0609020204030204" pitchFamily="49" charset="0"/>
              </a:rPr>
              <a:t>str1</a:t>
            </a:r>
            <a:r>
              <a:rPr lang="en-GB" sz="1400" b="0" dirty="0">
                <a:solidFill>
                  <a:srgbClr val="808080"/>
                </a:solidFill>
                <a:highlight>
                  <a:srgbClr val="C4FFFF"/>
                </a:highlight>
                <a:latin typeface="Consolas" panose="020B0609020204030204" pitchFamily="49" charset="0"/>
              </a:rPr>
              <a:t> </a:t>
            </a:r>
            <a:r>
              <a:rPr lang="en-GB" sz="1400" b="1" dirty="0">
                <a:solidFill>
                  <a:srgbClr val="000000"/>
                </a:solidFill>
                <a:highlight>
                  <a:srgbClr val="C4FFFF"/>
                </a:highlight>
                <a:latin typeface="Consolas" panose="020B0609020204030204" pitchFamily="49" charset="0"/>
              </a:rPr>
              <a:t>==</a:t>
            </a:r>
            <a:r>
              <a:rPr lang="en-GB" sz="1400" b="0" dirty="0">
                <a:solidFill>
                  <a:srgbClr val="808080"/>
                </a:solidFill>
                <a:highlight>
                  <a:srgbClr val="C4FFFF"/>
                </a:highlight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000000"/>
                </a:solidFill>
                <a:highlight>
                  <a:srgbClr val="C4FFFF"/>
                </a:highlight>
                <a:latin typeface="Consolas" panose="020B0609020204030204" pitchFamily="49" charset="0"/>
              </a:rPr>
              <a:t>str2</a:t>
            </a:r>
            <a:r>
              <a:rPr lang="en-GB" sz="1400" b="1" dirty="0">
                <a:solidFill>
                  <a:srgbClr val="000000"/>
                </a:solidFill>
                <a:highlight>
                  <a:srgbClr val="C4FFFF"/>
                </a:highlight>
                <a:latin typeface="Consolas" panose="020B0609020204030204" pitchFamily="49" charset="0"/>
              </a:rPr>
              <a:t>);</a:t>
            </a:r>
            <a:endParaRPr lang="en-GB" sz="1400" b="0" dirty="0">
              <a:solidFill>
                <a:srgbClr val="808080"/>
              </a:solidFill>
              <a:highlight>
                <a:srgbClr val="C4FFFF"/>
              </a:highlight>
              <a:latin typeface="Consolas" panose="020B0609020204030204" pitchFamily="49" charset="0"/>
            </a:endParaRPr>
          </a:p>
          <a:p>
            <a:r>
              <a:rPr lang="en-GB" sz="1400" b="0" dirty="0">
                <a:solidFill>
                  <a:srgbClr val="808080"/>
                </a:solidFill>
                <a:highlight>
                  <a:srgbClr val="C4FFFF"/>
                </a:highlight>
                <a:latin typeface="Consolas" panose="020B0609020204030204" pitchFamily="49" charset="0"/>
              </a:rPr>
              <a:t>   </a:t>
            </a:r>
            <a:r>
              <a:rPr lang="en-GB" sz="1400" b="0" dirty="0" err="1">
                <a:solidFill>
                  <a:srgbClr val="00B050"/>
                </a:solidFill>
                <a:highlight>
                  <a:srgbClr val="C4FFFF"/>
                </a:highlight>
                <a:latin typeface="Consolas" panose="020B0609020204030204" pitchFamily="49" charset="0"/>
              </a:rPr>
              <a:t>println</a:t>
            </a:r>
            <a:r>
              <a:rPr lang="en-GB" sz="1400" b="0" dirty="0">
                <a:solidFill>
                  <a:srgbClr val="00B050"/>
                </a:solidFill>
                <a:highlight>
                  <a:srgbClr val="C4FFFF"/>
                </a:highlight>
                <a:latin typeface="Consolas" panose="020B0609020204030204" pitchFamily="49" charset="0"/>
              </a:rPr>
              <a:t>!</a:t>
            </a:r>
            <a:r>
              <a:rPr lang="en-GB" sz="1400" b="1" dirty="0">
                <a:solidFill>
                  <a:srgbClr val="000000"/>
                </a:solidFill>
                <a:highlight>
                  <a:srgbClr val="C4FFFF"/>
                </a:highlight>
                <a:latin typeface="Consolas" panose="020B0609020204030204" pitchFamily="49" charset="0"/>
              </a:rPr>
              <a:t>(</a:t>
            </a:r>
            <a:r>
              <a:rPr lang="en-GB" sz="1400" b="0" dirty="0">
                <a:solidFill>
                  <a:srgbClr val="7F007F"/>
                </a:solidFill>
                <a:highlight>
                  <a:srgbClr val="C4FFFF"/>
                </a:highlight>
                <a:latin typeface="Consolas" panose="020B0609020204030204" pitchFamily="49" charset="0"/>
              </a:rPr>
              <a:t>"str2 == str3 {}"</a:t>
            </a:r>
            <a:r>
              <a:rPr lang="en-GB" sz="1400" b="1" dirty="0">
                <a:solidFill>
                  <a:srgbClr val="000000"/>
                </a:solidFill>
                <a:highlight>
                  <a:srgbClr val="C4FFFF"/>
                </a:highlight>
                <a:latin typeface="Consolas" panose="020B0609020204030204" pitchFamily="49" charset="0"/>
              </a:rPr>
              <a:t>,</a:t>
            </a:r>
            <a:r>
              <a:rPr lang="en-GB" sz="1400" b="0" dirty="0">
                <a:solidFill>
                  <a:srgbClr val="808080"/>
                </a:solidFill>
                <a:highlight>
                  <a:srgbClr val="C4FFFF"/>
                </a:highlight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000000"/>
                </a:solidFill>
                <a:highlight>
                  <a:srgbClr val="C4FFFF"/>
                </a:highlight>
                <a:latin typeface="Consolas" panose="020B0609020204030204" pitchFamily="49" charset="0"/>
              </a:rPr>
              <a:t>str2</a:t>
            </a:r>
            <a:r>
              <a:rPr lang="en-GB" sz="1400" b="0" dirty="0">
                <a:solidFill>
                  <a:srgbClr val="808080"/>
                </a:solidFill>
                <a:highlight>
                  <a:srgbClr val="C4FFFF"/>
                </a:highlight>
                <a:latin typeface="Consolas" panose="020B0609020204030204" pitchFamily="49" charset="0"/>
              </a:rPr>
              <a:t> </a:t>
            </a:r>
            <a:r>
              <a:rPr lang="en-GB" sz="1400" b="1" dirty="0">
                <a:solidFill>
                  <a:srgbClr val="000000"/>
                </a:solidFill>
                <a:highlight>
                  <a:srgbClr val="C4FFFF"/>
                </a:highlight>
                <a:latin typeface="Consolas" panose="020B0609020204030204" pitchFamily="49" charset="0"/>
              </a:rPr>
              <a:t>==</a:t>
            </a:r>
            <a:r>
              <a:rPr lang="en-GB" sz="1400" b="0" dirty="0">
                <a:solidFill>
                  <a:srgbClr val="808080"/>
                </a:solidFill>
                <a:highlight>
                  <a:srgbClr val="C4FFFF"/>
                </a:highlight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000000"/>
                </a:solidFill>
                <a:highlight>
                  <a:srgbClr val="C4FFFF"/>
                </a:highlight>
                <a:latin typeface="Consolas" panose="020B0609020204030204" pitchFamily="49" charset="0"/>
              </a:rPr>
              <a:t>str3</a:t>
            </a:r>
            <a:r>
              <a:rPr lang="en-GB" sz="1400" b="1" dirty="0">
                <a:solidFill>
                  <a:srgbClr val="000000"/>
                </a:solidFill>
                <a:highlight>
                  <a:srgbClr val="C4FFFF"/>
                </a:highlight>
                <a:latin typeface="Consolas" panose="020B0609020204030204" pitchFamily="49" charset="0"/>
              </a:rPr>
              <a:t>);</a:t>
            </a:r>
            <a:endParaRPr lang="en-GB" sz="1400" b="0" dirty="0">
              <a:solidFill>
                <a:srgbClr val="808080"/>
              </a:solidFill>
              <a:highlight>
                <a:srgbClr val="C4FFFF"/>
              </a:highlight>
              <a:latin typeface="Consolas" panose="020B0609020204030204" pitchFamily="49" charset="0"/>
            </a:endParaRPr>
          </a:p>
          <a:p>
            <a:r>
              <a:rPr lang="en-GB" sz="1400" b="0" dirty="0">
                <a:solidFill>
                  <a:srgbClr val="808080"/>
                </a:solidFill>
                <a:highlight>
                  <a:srgbClr val="C4FFFF"/>
                </a:highlight>
                <a:latin typeface="Consolas" panose="020B0609020204030204" pitchFamily="49" charset="0"/>
              </a:rPr>
              <a:t>   </a:t>
            </a:r>
            <a:r>
              <a:rPr lang="en-GB" sz="1400" b="0" dirty="0" err="1">
                <a:solidFill>
                  <a:srgbClr val="00B050"/>
                </a:solidFill>
                <a:highlight>
                  <a:srgbClr val="C4FFFF"/>
                </a:highlight>
                <a:latin typeface="Consolas" panose="020B0609020204030204" pitchFamily="49" charset="0"/>
              </a:rPr>
              <a:t>println</a:t>
            </a:r>
            <a:r>
              <a:rPr lang="en-GB" sz="1400" b="0" dirty="0">
                <a:solidFill>
                  <a:srgbClr val="00B050"/>
                </a:solidFill>
                <a:highlight>
                  <a:srgbClr val="C4FFFF"/>
                </a:highlight>
                <a:latin typeface="Consolas" panose="020B0609020204030204" pitchFamily="49" charset="0"/>
              </a:rPr>
              <a:t>!</a:t>
            </a:r>
            <a:r>
              <a:rPr lang="en-GB" sz="1400" b="1" dirty="0">
                <a:solidFill>
                  <a:srgbClr val="000000"/>
                </a:solidFill>
                <a:highlight>
                  <a:srgbClr val="C4FFFF"/>
                </a:highlight>
                <a:latin typeface="Consolas" panose="020B0609020204030204" pitchFamily="49" charset="0"/>
              </a:rPr>
              <a:t>(</a:t>
            </a:r>
            <a:r>
              <a:rPr lang="en-GB" sz="1400" b="0" dirty="0">
                <a:solidFill>
                  <a:srgbClr val="7F007F"/>
                </a:solidFill>
                <a:highlight>
                  <a:srgbClr val="C4FFFF"/>
                </a:highlight>
                <a:latin typeface="Consolas" panose="020B0609020204030204" pitchFamily="49" charset="0"/>
              </a:rPr>
              <a:t>"str3 == str4 {}"</a:t>
            </a:r>
            <a:r>
              <a:rPr lang="en-GB" sz="1400" b="1" dirty="0">
                <a:solidFill>
                  <a:srgbClr val="000000"/>
                </a:solidFill>
                <a:highlight>
                  <a:srgbClr val="C4FFFF"/>
                </a:highlight>
                <a:latin typeface="Consolas" panose="020B0609020204030204" pitchFamily="49" charset="0"/>
              </a:rPr>
              <a:t>,</a:t>
            </a:r>
            <a:r>
              <a:rPr lang="en-GB" sz="1400" b="0" dirty="0">
                <a:solidFill>
                  <a:srgbClr val="808080"/>
                </a:solidFill>
                <a:highlight>
                  <a:srgbClr val="C4FFFF"/>
                </a:highlight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000000"/>
                </a:solidFill>
                <a:highlight>
                  <a:srgbClr val="C4FFFF"/>
                </a:highlight>
                <a:latin typeface="Consolas" panose="020B0609020204030204" pitchFamily="49" charset="0"/>
              </a:rPr>
              <a:t>str3</a:t>
            </a:r>
            <a:r>
              <a:rPr lang="en-GB" sz="1400" b="0" dirty="0">
                <a:solidFill>
                  <a:srgbClr val="808080"/>
                </a:solidFill>
                <a:highlight>
                  <a:srgbClr val="C4FFFF"/>
                </a:highlight>
                <a:latin typeface="Consolas" panose="020B0609020204030204" pitchFamily="49" charset="0"/>
              </a:rPr>
              <a:t> </a:t>
            </a:r>
            <a:r>
              <a:rPr lang="en-GB" sz="1400" b="1" dirty="0">
                <a:solidFill>
                  <a:srgbClr val="000000"/>
                </a:solidFill>
                <a:highlight>
                  <a:srgbClr val="C4FFFF"/>
                </a:highlight>
                <a:latin typeface="Consolas" panose="020B0609020204030204" pitchFamily="49" charset="0"/>
              </a:rPr>
              <a:t>==</a:t>
            </a:r>
            <a:r>
              <a:rPr lang="en-GB" sz="1400" b="0" dirty="0">
                <a:solidFill>
                  <a:srgbClr val="808080"/>
                </a:solidFill>
                <a:highlight>
                  <a:srgbClr val="C4FFFF"/>
                </a:highlight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000000"/>
                </a:solidFill>
                <a:highlight>
                  <a:srgbClr val="C4FFFF"/>
                </a:highlight>
                <a:latin typeface="Consolas" panose="020B0609020204030204" pitchFamily="49" charset="0"/>
              </a:rPr>
              <a:t>string4</a:t>
            </a:r>
            <a:r>
              <a:rPr lang="en-GB" sz="1400" b="1" dirty="0">
                <a:solidFill>
                  <a:srgbClr val="000000"/>
                </a:solidFill>
                <a:highlight>
                  <a:srgbClr val="C4FFFF"/>
                </a:highlight>
                <a:latin typeface="Consolas" panose="020B0609020204030204" pitchFamily="49" charset="0"/>
              </a:rPr>
              <a:t>);</a:t>
            </a:r>
            <a:endParaRPr lang="en-GB" sz="1400" b="0" dirty="0">
              <a:solidFill>
                <a:srgbClr val="808080"/>
              </a:solidFill>
              <a:highlight>
                <a:srgbClr val="C4FFFF"/>
              </a:highlight>
              <a:latin typeface="Consolas" panose="020B0609020204030204" pitchFamily="49" charset="0"/>
            </a:endParaRPr>
          </a:p>
          <a:p>
            <a:r>
              <a:rPr lang="en-GB" sz="1400" b="0" dirty="0">
                <a:solidFill>
                  <a:srgbClr val="808080"/>
                </a:solidFill>
                <a:highlight>
                  <a:srgbClr val="C4FFFF"/>
                </a:highlight>
                <a:latin typeface="Consolas" panose="020B0609020204030204" pitchFamily="49" charset="0"/>
              </a:rPr>
              <a:t>   </a:t>
            </a:r>
          </a:p>
          <a:p>
            <a:r>
              <a:rPr lang="en-GB" sz="1400" dirty="0">
                <a:solidFill>
                  <a:srgbClr val="808080"/>
                </a:solidFill>
                <a:highlight>
                  <a:srgbClr val="C4FFFF"/>
                </a:highlight>
                <a:latin typeface="Consolas" panose="020B0609020204030204" pitchFamily="49" charset="0"/>
              </a:rPr>
              <a:t>   </a:t>
            </a:r>
            <a:r>
              <a:rPr lang="en-GB" sz="1400" b="0" dirty="0">
                <a:solidFill>
                  <a:srgbClr val="FF0000"/>
                </a:solidFill>
                <a:highlight>
                  <a:srgbClr val="C4FFFF"/>
                </a:highlight>
                <a:latin typeface="Consolas" panose="020B0609020204030204" pitchFamily="49" charset="0"/>
              </a:rPr>
              <a:t>//alternative str &lt;-&gt; string test</a:t>
            </a:r>
          </a:p>
          <a:p>
            <a:r>
              <a:rPr lang="en-GB" sz="1400" b="0" dirty="0">
                <a:solidFill>
                  <a:srgbClr val="808080"/>
                </a:solidFill>
                <a:highlight>
                  <a:srgbClr val="C4FFFF"/>
                </a:highlight>
                <a:latin typeface="Consolas" panose="020B0609020204030204" pitchFamily="49" charset="0"/>
              </a:rPr>
              <a:t>   </a:t>
            </a:r>
            <a:r>
              <a:rPr lang="en-GB" sz="1400" b="0" dirty="0" err="1">
                <a:solidFill>
                  <a:srgbClr val="00B050"/>
                </a:solidFill>
                <a:highlight>
                  <a:srgbClr val="C4FFFF"/>
                </a:highlight>
                <a:latin typeface="Consolas" panose="020B0609020204030204" pitchFamily="49" charset="0"/>
              </a:rPr>
              <a:t>println</a:t>
            </a:r>
            <a:r>
              <a:rPr lang="en-GB" sz="1400" b="0" dirty="0">
                <a:solidFill>
                  <a:srgbClr val="00B050"/>
                </a:solidFill>
                <a:highlight>
                  <a:srgbClr val="C4FFFF"/>
                </a:highlight>
                <a:latin typeface="Consolas" panose="020B0609020204030204" pitchFamily="49" charset="0"/>
              </a:rPr>
              <a:t>!</a:t>
            </a:r>
            <a:r>
              <a:rPr lang="en-GB" sz="1400" b="1" dirty="0">
                <a:solidFill>
                  <a:srgbClr val="000000"/>
                </a:solidFill>
                <a:highlight>
                  <a:srgbClr val="C4FFFF"/>
                </a:highlight>
                <a:latin typeface="Consolas" panose="020B0609020204030204" pitchFamily="49" charset="0"/>
              </a:rPr>
              <a:t>(</a:t>
            </a:r>
            <a:r>
              <a:rPr lang="en-GB" sz="1400" b="0" dirty="0">
                <a:solidFill>
                  <a:srgbClr val="7F007F"/>
                </a:solidFill>
                <a:highlight>
                  <a:srgbClr val="C4FFFF"/>
                </a:highlight>
                <a:latin typeface="Consolas" panose="020B0609020204030204" pitchFamily="49" charset="0"/>
              </a:rPr>
              <a:t>"str3 == str4 {}"</a:t>
            </a:r>
            <a:r>
              <a:rPr lang="en-GB" sz="1400" b="1" dirty="0">
                <a:solidFill>
                  <a:srgbClr val="000000"/>
                </a:solidFill>
                <a:highlight>
                  <a:srgbClr val="C4FFFF"/>
                </a:highlight>
                <a:latin typeface="Consolas" panose="020B0609020204030204" pitchFamily="49" charset="0"/>
              </a:rPr>
              <a:t>,</a:t>
            </a:r>
            <a:r>
              <a:rPr lang="en-GB" sz="1400" b="0" dirty="0">
                <a:solidFill>
                  <a:srgbClr val="808080"/>
                </a:solidFill>
                <a:highlight>
                  <a:srgbClr val="C4FFFF"/>
                </a:highlight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000000"/>
                </a:solidFill>
                <a:highlight>
                  <a:srgbClr val="C4FFFF"/>
                </a:highlight>
                <a:latin typeface="Consolas" panose="020B0609020204030204" pitchFamily="49" charset="0"/>
              </a:rPr>
              <a:t>str3</a:t>
            </a:r>
            <a:r>
              <a:rPr lang="en-GB" sz="1400" b="1" dirty="0">
                <a:solidFill>
                  <a:srgbClr val="000000"/>
                </a:solidFill>
                <a:highlight>
                  <a:srgbClr val="C4FFFF"/>
                </a:highlight>
                <a:latin typeface="Consolas" panose="020B0609020204030204" pitchFamily="49" charset="0"/>
              </a:rPr>
              <a:t>.</a:t>
            </a:r>
            <a:r>
              <a:rPr lang="en-GB" sz="1400" b="0" dirty="0">
                <a:solidFill>
                  <a:srgbClr val="000000"/>
                </a:solidFill>
                <a:highlight>
                  <a:srgbClr val="C4FFFF"/>
                </a:highlight>
                <a:latin typeface="Consolas" panose="020B0609020204030204" pitchFamily="49" charset="0"/>
              </a:rPr>
              <a:t>eq</a:t>
            </a:r>
            <a:r>
              <a:rPr lang="en-GB" sz="1400" b="1" dirty="0">
                <a:solidFill>
                  <a:srgbClr val="000000"/>
                </a:solidFill>
                <a:highlight>
                  <a:srgbClr val="C4FFFF"/>
                </a:highlight>
                <a:latin typeface="Consolas" panose="020B0609020204030204" pitchFamily="49" charset="0"/>
              </a:rPr>
              <a:t>(&amp;</a:t>
            </a:r>
            <a:r>
              <a:rPr lang="en-GB" sz="1400" b="0" dirty="0">
                <a:solidFill>
                  <a:srgbClr val="000000"/>
                </a:solidFill>
                <a:highlight>
                  <a:srgbClr val="C4FFFF"/>
                </a:highlight>
                <a:latin typeface="Consolas" panose="020B0609020204030204" pitchFamily="49" charset="0"/>
              </a:rPr>
              <a:t>string4</a:t>
            </a:r>
            <a:r>
              <a:rPr lang="en-GB" sz="1400" b="1" dirty="0">
                <a:solidFill>
                  <a:srgbClr val="000000"/>
                </a:solidFill>
                <a:highlight>
                  <a:srgbClr val="C4FFFF"/>
                </a:highlight>
                <a:latin typeface="Consolas" panose="020B0609020204030204" pitchFamily="49" charset="0"/>
              </a:rPr>
              <a:t>));</a:t>
            </a:r>
            <a:endParaRPr lang="en-GB" sz="1400" b="0" dirty="0">
              <a:solidFill>
                <a:srgbClr val="808080"/>
              </a:solidFill>
              <a:highlight>
                <a:srgbClr val="C4FFFF"/>
              </a:highlight>
              <a:latin typeface="Consolas" panose="020B0609020204030204" pitchFamily="49" charset="0"/>
            </a:endParaRPr>
          </a:p>
          <a:p>
            <a:r>
              <a:rPr lang="en-GB" sz="1400" b="1" dirty="0">
                <a:solidFill>
                  <a:srgbClr val="000000"/>
                </a:solidFill>
                <a:highlight>
                  <a:srgbClr val="C4FFFF"/>
                </a:highlight>
                <a:latin typeface="Consolas" panose="020B0609020204030204" pitchFamily="49" charset="0"/>
              </a:rPr>
              <a:t>}</a:t>
            </a:r>
            <a:endParaRPr lang="en-GB" sz="1400" dirty="0">
              <a:solidFill>
                <a:srgbClr val="C00000"/>
              </a:solidFill>
              <a:highlight>
                <a:srgbClr val="C4FFFF"/>
              </a:highlight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3CCF4A-DD94-422C-9202-AC96B0EFAB0F}"/>
              </a:ext>
            </a:extLst>
          </p:cNvPr>
          <p:cNvSpPr txBox="1"/>
          <p:nvPr/>
        </p:nvSpPr>
        <p:spPr>
          <a:xfrm>
            <a:off x="9805422" y="5591783"/>
            <a:ext cx="1995054" cy="1172252"/>
          </a:xfrm>
          <a:prstGeom prst="rect">
            <a:avLst/>
          </a:prstGeom>
          <a:solidFill>
            <a:srgbClr val="000000"/>
          </a:solidFill>
        </p:spPr>
        <p:txBody>
          <a:bodyPr wrap="square">
            <a:noAutofit/>
          </a:bodyPr>
          <a:lstStyle/>
          <a:p>
            <a:r>
              <a:rPr lang="en-GB" sz="1200" dirty="0">
                <a:solidFill>
                  <a:schemeClr val="bg1"/>
                </a:solidFill>
                <a:latin typeface="Consolas" panose="020B0609020204030204" pitchFamily="49" charset="0"/>
              </a:rPr>
              <a:t>char1 == char2 false</a:t>
            </a:r>
          </a:p>
          <a:p>
            <a:r>
              <a:rPr lang="en-GB" sz="1200" dirty="0">
                <a:solidFill>
                  <a:schemeClr val="bg1"/>
                </a:solidFill>
                <a:latin typeface="Consolas" panose="020B0609020204030204" pitchFamily="49" charset="0"/>
              </a:rPr>
              <a:t>char1 &lt; char2 true</a:t>
            </a:r>
          </a:p>
          <a:p>
            <a:r>
              <a:rPr lang="en-GB" sz="1200" dirty="0">
                <a:solidFill>
                  <a:schemeClr val="bg1"/>
                </a:solidFill>
                <a:latin typeface="Consolas" panose="020B0609020204030204" pitchFamily="49" charset="0"/>
              </a:rPr>
              <a:t>str1 == str2 false</a:t>
            </a:r>
          </a:p>
          <a:p>
            <a:r>
              <a:rPr lang="en-GB" sz="1200" dirty="0">
                <a:solidFill>
                  <a:schemeClr val="bg1"/>
                </a:solidFill>
                <a:latin typeface="Consolas" panose="020B0609020204030204" pitchFamily="49" charset="0"/>
              </a:rPr>
              <a:t>str2 == str3 false</a:t>
            </a:r>
          </a:p>
          <a:p>
            <a:r>
              <a:rPr lang="en-GB" sz="1200" dirty="0">
                <a:solidFill>
                  <a:schemeClr val="bg1"/>
                </a:solidFill>
                <a:latin typeface="Consolas" panose="020B0609020204030204" pitchFamily="49" charset="0"/>
              </a:rPr>
              <a:t>str3 == str4 true</a:t>
            </a:r>
          </a:p>
          <a:p>
            <a:r>
              <a:rPr lang="en-GB" sz="1200" dirty="0">
                <a:solidFill>
                  <a:schemeClr val="bg1"/>
                </a:solidFill>
                <a:latin typeface="Consolas" panose="020B0609020204030204" pitchFamily="49" charset="0"/>
              </a:rPr>
              <a:t>str3 == str4 true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6E6999-78C8-4DD7-ACDF-76C5835501F8}"/>
              </a:ext>
            </a:extLst>
          </p:cNvPr>
          <p:cNvSpPr txBox="1"/>
          <p:nvPr/>
        </p:nvSpPr>
        <p:spPr>
          <a:xfrm>
            <a:off x="8627098" y="5591783"/>
            <a:ext cx="1164083" cy="369332"/>
          </a:xfrm>
          <a:prstGeom prst="rect">
            <a:avLst/>
          </a:prstGeom>
          <a:solidFill>
            <a:srgbClr val="00B050"/>
          </a:solidFill>
        </p:spPr>
        <p:txBody>
          <a:bodyPr wrap="square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STDOUT</a:t>
            </a:r>
          </a:p>
        </p:txBody>
      </p:sp>
    </p:spTree>
    <p:extLst>
      <p:ext uri="{BB962C8B-B14F-4D97-AF65-F5344CB8AC3E}">
        <p14:creationId xmlns:p14="http://schemas.microsoft.com/office/powerpoint/2010/main" val="16469572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FCB8190-2D5C-419D-8BF4-ACEC87E408C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cap="none" dirty="0"/>
              <a:t>Logical Operators and Expressions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F476BB-85C9-437E-8927-2E6B3F596FF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846638" y="499084"/>
            <a:ext cx="6960578" cy="4094163"/>
          </a:xfrm>
        </p:spPr>
        <p:txBody>
          <a:bodyPr/>
          <a:lstStyle/>
          <a:p>
            <a:pPr algn="just"/>
            <a:r>
              <a:rPr lang="en-US" b="1" dirty="0"/>
              <a:t>Rust has following C family-like logical operators:</a:t>
            </a:r>
          </a:p>
          <a:p>
            <a:pPr algn="just"/>
            <a:endParaRPr lang="en-US" b="1" dirty="0"/>
          </a:p>
          <a:p>
            <a:pPr algn="just"/>
            <a:endParaRPr lang="en-US" b="1" dirty="0"/>
          </a:p>
          <a:p>
            <a:pPr algn="just"/>
            <a:endParaRPr lang="en-US" b="1" dirty="0"/>
          </a:p>
          <a:p>
            <a:pPr algn="just"/>
            <a:endParaRPr lang="en-US" b="1" dirty="0"/>
          </a:p>
          <a:p>
            <a:pPr algn="just"/>
            <a:r>
              <a:rPr lang="en-US" b="1" dirty="0"/>
              <a:t>As you would expect, &amp;&amp; and || are used to combine two (or more) expressions to generate a single Boolean result.</a:t>
            </a:r>
          </a:p>
          <a:p>
            <a:pPr algn="just"/>
            <a:endParaRPr lang="en-US" b="1" dirty="0"/>
          </a:p>
          <a:p>
            <a:pPr algn="just"/>
            <a:endParaRPr lang="en-US" b="1" dirty="0"/>
          </a:p>
          <a:p>
            <a:pPr algn="just"/>
            <a:endParaRPr lang="en-US" b="1" dirty="0"/>
          </a:p>
          <a:p>
            <a:pPr algn="just"/>
            <a:endParaRPr lang="en-US" b="1" dirty="0"/>
          </a:p>
          <a:p>
            <a:pPr algn="just"/>
            <a:endParaRPr lang="en-US" b="1" dirty="0"/>
          </a:p>
          <a:p>
            <a:pPr algn="just"/>
            <a:r>
              <a:rPr lang="en-US" b="1" dirty="0"/>
              <a:t>The ! operator is used to </a:t>
            </a:r>
            <a:r>
              <a:rPr lang="en-US" b="1" u="sng" dirty="0"/>
              <a:t>invert</a:t>
            </a:r>
            <a:r>
              <a:rPr lang="en-US" b="1" dirty="0"/>
              <a:t> the Boolean result:</a:t>
            </a:r>
          </a:p>
          <a:p>
            <a:pPr algn="just"/>
            <a:endParaRPr lang="en-US" dirty="0">
              <a:solidFill>
                <a:srgbClr val="212529"/>
              </a:solidFill>
              <a:latin typeface="helvetica" panose="020B0604020202020204" pitchFamily="34" charset="0"/>
            </a:endParaRPr>
          </a:p>
          <a:p>
            <a:pPr algn="just"/>
            <a:endParaRPr lang="en-US" b="0" i="0" dirty="0">
              <a:solidFill>
                <a:srgbClr val="212529"/>
              </a:solidFill>
              <a:effectLst/>
              <a:latin typeface="helvetica" panose="020B0604020202020204" pitchFamily="34" charset="0"/>
            </a:endParaRPr>
          </a:p>
          <a:p>
            <a:pPr algn="just"/>
            <a:endParaRPr lang="en-US" b="0" i="0" dirty="0">
              <a:solidFill>
                <a:srgbClr val="212529"/>
              </a:solidFill>
              <a:effectLst/>
              <a:latin typeface="helvetica" panose="020B0604020202020204" pitchFamily="34" charset="0"/>
            </a:endParaRPr>
          </a:p>
          <a:p>
            <a:endParaRPr lang="en-GB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B2274B36-E8B4-03C2-AD01-FE30C3F33D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7317577"/>
              </p:ext>
            </p:extLst>
          </p:nvPr>
        </p:nvGraphicFramePr>
        <p:xfrm>
          <a:off x="4902200" y="905194"/>
          <a:ext cx="2019300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19300">
                  <a:extLst>
                    <a:ext uri="{9D8B030D-6E8A-4147-A177-3AD203B41FA5}">
                      <a16:colId xmlns:a16="http://schemas.microsoft.com/office/drawing/2014/main" val="1883122240"/>
                    </a:ext>
                  </a:extLst>
                </a:gridCol>
              </a:tblGrid>
              <a:tr h="28835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b="1" dirty="0">
                          <a:latin typeface="Consolas" panose="020B0609020204030204" pitchFamily="49" charset="0"/>
                        </a:rPr>
                        <a:t>&amp;&amp;  </a:t>
                      </a:r>
                      <a:r>
                        <a:rPr lang="en-GB" sz="1400" dirty="0"/>
                        <a:t>(AND)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056537"/>
                  </a:ext>
                </a:extLst>
              </a:tr>
              <a:tr h="26547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b="1" dirty="0">
                          <a:latin typeface="Consolas" panose="020B0609020204030204" pitchFamily="49" charset="0"/>
                        </a:rPr>
                        <a:t>||  </a:t>
                      </a:r>
                      <a:r>
                        <a:rPr lang="en-GB" sz="1400" dirty="0"/>
                        <a:t>(OR)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63121"/>
                  </a:ext>
                </a:extLst>
              </a:tr>
              <a:tr h="26547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b="1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!</a:t>
                      </a:r>
                      <a:r>
                        <a:rPr lang="en-GB" sz="1400" b="1" dirty="0">
                          <a:latin typeface="Consolas" panose="020B0609020204030204" pitchFamily="49" charset="0"/>
                        </a:rPr>
                        <a:t>   </a:t>
                      </a:r>
                      <a:r>
                        <a:rPr lang="en-GB" sz="1400" dirty="0"/>
                        <a:t>(NOT)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2922310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43EF3D4E-143A-70D1-E346-B14AAD96091F}"/>
              </a:ext>
            </a:extLst>
          </p:cNvPr>
          <p:cNvSpPr txBox="1"/>
          <p:nvPr/>
        </p:nvSpPr>
        <p:spPr>
          <a:xfrm>
            <a:off x="4802138" y="2932431"/>
            <a:ext cx="6392493" cy="1169551"/>
          </a:xfrm>
          <a:prstGeom prst="rect">
            <a:avLst/>
          </a:prstGeom>
          <a:solidFill>
            <a:srgbClr val="C4FFFF"/>
          </a:solidFill>
        </p:spPr>
        <p:txBody>
          <a:bodyPr wrap="square">
            <a:spAutoFit/>
          </a:bodyPr>
          <a:lstStyle/>
          <a:p>
            <a:r>
              <a:rPr lang="en-GB" sz="1400" b="1" dirty="0" err="1">
                <a:solidFill>
                  <a:srgbClr val="00007F"/>
                </a:solidFill>
                <a:highlight>
                  <a:srgbClr val="C4FFFF"/>
                </a:highlight>
                <a:latin typeface="Consolas" panose="020B0609020204030204" pitchFamily="49" charset="0"/>
              </a:rPr>
              <a:t>fn</a:t>
            </a:r>
            <a:r>
              <a:rPr lang="en-GB" sz="1400" b="0" dirty="0">
                <a:solidFill>
                  <a:srgbClr val="808080"/>
                </a:solidFill>
                <a:highlight>
                  <a:srgbClr val="C4FFFF"/>
                </a:highlight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000000"/>
                </a:solidFill>
                <a:highlight>
                  <a:srgbClr val="C4FFFF"/>
                </a:highlight>
                <a:latin typeface="Consolas" panose="020B0609020204030204" pitchFamily="49" charset="0"/>
              </a:rPr>
              <a:t>main</a:t>
            </a:r>
            <a:r>
              <a:rPr lang="en-GB" sz="1400" b="1" dirty="0">
                <a:solidFill>
                  <a:srgbClr val="000000"/>
                </a:solidFill>
                <a:highlight>
                  <a:srgbClr val="C4FFFF"/>
                </a:highlight>
                <a:latin typeface="Consolas" panose="020B0609020204030204" pitchFamily="49" charset="0"/>
              </a:rPr>
              <a:t>()</a:t>
            </a:r>
            <a:r>
              <a:rPr lang="en-GB" sz="1400" b="0" dirty="0">
                <a:solidFill>
                  <a:srgbClr val="808080"/>
                </a:solidFill>
                <a:highlight>
                  <a:srgbClr val="C4FFFF"/>
                </a:highlight>
                <a:latin typeface="Consolas" panose="020B0609020204030204" pitchFamily="49" charset="0"/>
              </a:rPr>
              <a:t> </a:t>
            </a:r>
            <a:r>
              <a:rPr lang="en-GB" sz="1400" b="1" dirty="0">
                <a:solidFill>
                  <a:srgbClr val="000000"/>
                </a:solidFill>
                <a:highlight>
                  <a:srgbClr val="C4FFFF"/>
                </a:highlight>
                <a:latin typeface="Consolas" panose="020B0609020204030204" pitchFamily="49" charset="0"/>
              </a:rPr>
              <a:t>{</a:t>
            </a:r>
            <a:endParaRPr lang="en-GB" sz="1400" b="0" dirty="0">
              <a:solidFill>
                <a:srgbClr val="808080"/>
              </a:solidFill>
              <a:highlight>
                <a:srgbClr val="C4FFFF"/>
              </a:highlight>
              <a:latin typeface="Consolas" panose="020B0609020204030204" pitchFamily="49" charset="0"/>
            </a:endParaRPr>
          </a:p>
          <a:p>
            <a:r>
              <a:rPr lang="en-GB" sz="1400" b="0" dirty="0">
                <a:solidFill>
                  <a:srgbClr val="808080"/>
                </a:solidFill>
                <a:highlight>
                  <a:srgbClr val="C4FFFF"/>
                </a:highlight>
                <a:latin typeface="Consolas" panose="020B0609020204030204" pitchFamily="49" charset="0"/>
              </a:rPr>
              <a:t>   </a:t>
            </a:r>
            <a:r>
              <a:rPr lang="en-GB" sz="1400" b="1" dirty="0">
                <a:solidFill>
                  <a:srgbClr val="00007F"/>
                </a:solidFill>
                <a:highlight>
                  <a:srgbClr val="C4FFFF"/>
                </a:highlight>
                <a:latin typeface="Consolas" panose="020B0609020204030204" pitchFamily="49" charset="0"/>
              </a:rPr>
              <a:t>let</a:t>
            </a:r>
            <a:r>
              <a:rPr lang="en-GB" sz="1400" b="0" dirty="0">
                <a:solidFill>
                  <a:srgbClr val="808080"/>
                </a:solidFill>
                <a:highlight>
                  <a:srgbClr val="C4FFFF"/>
                </a:highlight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000000"/>
                </a:solidFill>
                <a:highlight>
                  <a:srgbClr val="C4FFFF"/>
                </a:highlight>
                <a:latin typeface="Consolas" panose="020B0609020204030204" pitchFamily="49" charset="0"/>
              </a:rPr>
              <a:t>num1</a:t>
            </a:r>
            <a:r>
              <a:rPr lang="en-GB" sz="1400" b="1" dirty="0">
                <a:solidFill>
                  <a:srgbClr val="000000"/>
                </a:solidFill>
                <a:highlight>
                  <a:srgbClr val="C4FFFF"/>
                </a:highlight>
                <a:latin typeface="Consolas" panose="020B0609020204030204" pitchFamily="49" charset="0"/>
              </a:rPr>
              <a:t>:</a:t>
            </a:r>
            <a:r>
              <a:rPr lang="en-GB" sz="1400" b="1" dirty="0">
                <a:solidFill>
                  <a:srgbClr val="00007F"/>
                </a:solidFill>
                <a:highlight>
                  <a:srgbClr val="C4FFFF"/>
                </a:highlight>
                <a:latin typeface="Consolas" panose="020B0609020204030204" pitchFamily="49" charset="0"/>
              </a:rPr>
              <a:t>i32</a:t>
            </a:r>
            <a:r>
              <a:rPr lang="en-GB" sz="1400" b="0" dirty="0">
                <a:solidFill>
                  <a:srgbClr val="808080"/>
                </a:solidFill>
                <a:highlight>
                  <a:srgbClr val="C4FFFF"/>
                </a:highlight>
                <a:latin typeface="Consolas" panose="020B0609020204030204" pitchFamily="49" charset="0"/>
              </a:rPr>
              <a:t> </a:t>
            </a:r>
            <a:r>
              <a:rPr lang="en-GB" sz="1400" b="1" dirty="0">
                <a:solidFill>
                  <a:srgbClr val="000000"/>
                </a:solidFill>
                <a:highlight>
                  <a:srgbClr val="C4FFFF"/>
                </a:highlight>
                <a:latin typeface="Consolas" panose="020B0609020204030204" pitchFamily="49" charset="0"/>
              </a:rPr>
              <a:t>=</a:t>
            </a:r>
            <a:r>
              <a:rPr lang="en-GB" sz="1400" b="0" dirty="0">
                <a:solidFill>
                  <a:srgbClr val="808080"/>
                </a:solidFill>
                <a:highlight>
                  <a:srgbClr val="C4FFFF"/>
                </a:highlight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007F7F"/>
                </a:solidFill>
                <a:highlight>
                  <a:srgbClr val="C4FFFF"/>
                </a:highlight>
                <a:latin typeface="Consolas" panose="020B0609020204030204" pitchFamily="49" charset="0"/>
              </a:rPr>
              <a:t>8</a:t>
            </a:r>
            <a:r>
              <a:rPr lang="en-GB" sz="1400" b="1" dirty="0">
                <a:solidFill>
                  <a:srgbClr val="000000"/>
                </a:solidFill>
                <a:highlight>
                  <a:srgbClr val="C4FFFF"/>
                </a:highlight>
                <a:latin typeface="Consolas" panose="020B0609020204030204" pitchFamily="49" charset="0"/>
              </a:rPr>
              <a:t>;</a:t>
            </a:r>
            <a:r>
              <a:rPr lang="en-GB" sz="1400" b="0" dirty="0">
                <a:solidFill>
                  <a:srgbClr val="808080"/>
                </a:solidFill>
                <a:highlight>
                  <a:srgbClr val="C4FFFF"/>
                </a:highlight>
                <a:latin typeface="Consolas" panose="020B0609020204030204" pitchFamily="49" charset="0"/>
              </a:rPr>
              <a:t>     </a:t>
            </a:r>
          </a:p>
          <a:p>
            <a:r>
              <a:rPr lang="en-GB" sz="1400" b="0" dirty="0">
                <a:solidFill>
                  <a:srgbClr val="000000"/>
                </a:solidFill>
                <a:highlight>
                  <a:srgbClr val="C4FFFF"/>
                </a:highlight>
                <a:latin typeface="Consolas" panose="020B0609020204030204" pitchFamily="49" charset="0"/>
              </a:rPr>
              <a:t>   </a:t>
            </a:r>
            <a:r>
              <a:rPr lang="en-GB" sz="1400" b="1" dirty="0">
                <a:solidFill>
                  <a:srgbClr val="00007F"/>
                </a:solidFill>
                <a:highlight>
                  <a:srgbClr val="C4FFFF"/>
                </a:highlight>
                <a:latin typeface="Consolas" panose="020B0609020204030204" pitchFamily="49" charset="0"/>
              </a:rPr>
              <a:t>let</a:t>
            </a:r>
            <a:r>
              <a:rPr lang="en-GB" sz="1400" b="0" dirty="0">
                <a:solidFill>
                  <a:srgbClr val="000000"/>
                </a:solidFill>
                <a:highlight>
                  <a:srgbClr val="C4FFFF"/>
                </a:highlight>
                <a:latin typeface="Consolas" panose="020B0609020204030204" pitchFamily="49" charset="0"/>
              </a:rPr>
              <a:t> </a:t>
            </a:r>
            <a:r>
              <a:rPr lang="en-GB" sz="1400" b="0" dirty="0" err="1">
                <a:solidFill>
                  <a:srgbClr val="000000"/>
                </a:solidFill>
                <a:highlight>
                  <a:srgbClr val="C4FFFF"/>
                </a:highlight>
                <a:latin typeface="Consolas" panose="020B0609020204030204" pitchFamily="49" charset="0"/>
              </a:rPr>
              <a:t>result:</a:t>
            </a:r>
            <a:r>
              <a:rPr lang="en-GB" sz="1400" b="1" dirty="0" err="1">
                <a:solidFill>
                  <a:srgbClr val="00007F"/>
                </a:solidFill>
                <a:highlight>
                  <a:srgbClr val="C4FFFF"/>
                </a:highlight>
                <a:latin typeface="Consolas" panose="020B0609020204030204" pitchFamily="49" charset="0"/>
              </a:rPr>
              <a:t>bool</a:t>
            </a:r>
            <a:r>
              <a:rPr lang="en-GB" sz="1400" b="0" dirty="0">
                <a:solidFill>
                  <a:srgbClr val="000000"/>
                </a:solidFill>
                <a:highlight>
                  <a:srgbClr val="C4FFFF"/>
                </a:highlight>
                <a:latin typeface="Consolas" panose="020B0609020204030204" pitchFamily="49" charset="0"/>
              </a:rPr>
              <a:t> = num1 &gt; 0 </a:t>
            </a:r>
            <a:r>
              <a:rPr lang="en-GB" sz="1400" b="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&amp;&amp;</a:t>
            </a:r>
            <a:r>
              <a:rPr lang="en-GB" sz="1400" b="0" dirty="0">
                <a:solidFill>
                  <a:srgbClr val="000000"/>
                </a:solidFill>
                <a:highlight>
                  <a:srgbClr val="C4FFFF"/>
                </a:highlight>
                <a:latin typeface="Consolas" panose="020B0609020204030204" pitchFamily="49" charset="0"/>
              </a:rPr>
              <a:t> num2 &lt; 20;</a:t>
            </a:r>
            <a:r>
              <a:rPr lang="en-GB" sz="1400" b="0" dirty="0">
                <a:solidFill>
                  <a:srgbClr val="C00000"/>
                </a:solidFill>
                <a:highlight>
                  <a:srgbClr val="C4FFFF"/>
                </a:highlight>
                <a:latin typeface="Consolas" panose="020B0609020204030204" pitchFamily="49" charset="0"/>
              </a:rPr>
              <a:t> </a:t>
            </a:r>
          </a:p>
          <a:p>
            <a:r>
              <a:rPr lang="pt-BR" sz="1400" b="0" dirty="0">
                <a:solidFill>
                  <a:srgbClr val="00B050"/>
                </a:solidFill>
                <a:highlight>
                  <a:srgbClr val="C4FFFF"/>
                </a:highlight>
                <a:latin typeface="Consolas" panose="020B0609020204030204" pitchFamily="49" charset="0"/>
              </a:rPr>
              <a:t>   println!</a:t>
            </a:r>
            <a:r>
              <a:rPr lang="pt-BR" sz="1400" b="1" dirty="0">
                <a:solidFill>
                  <a:srgbClr val="000000"/>
                </a:solidFill>
                <a:highlight>
                  <a:srgbClr val="C4FFFF"/>
                </a:highlight>
                <a:latin typeface="Consolas" panose="020B0609020204030204" pitchFamily="49" charset="0"/>
              </a:rPr>
              <a:t>(</a:t>
            </a:r>
            <a:r>
              <a:rPr lang="pt-BR" sz="1400" b="0" dirty="0">
                <a:solidFill>
                  <a:srgbClr val="7F007F"/>
                </a:solidFill>
                <a:highlight>
                  <a:srgbClr val="C4FFFF"/>
                </a:highlight>
                <a:latin typeface="Consolas" panose="020B0609020204030204" pitchFamily="49" charset="0"/>
              </a:rPr>
              <a:t>"{}"</a:t>
            </a:r>
            <a:r>
              <a:rPr lang="pt-BR" sz="1400" b="1" dirty="0">
                <a:solidFill>
                  <a:srgbClr val="000000"/>
                </a:solidFill>
                <a:highlight>
                  <a:srgbClr val="C4FFFF"/>
                </a:highlight>
                <a:latin typeface="Consolas" panose="020B0609020204030204" pitchFamily="49" charset="0"/>
              </a:rPr>
              <a:t>,</a:t>
            </a:r>
            <a:r>
              <a:rPr lang="pt-BR" sz="1400" b="0" dirty="0">
                <a:solidFill>
                  <a:srgbClr val="808080"/>
                </a:solidFill>
                <a:highlight>
                  <a:srgbClr val="C4FFFF"/>
                </a:highlight>
                <a:latin typeface="Consolas" panose="020B0609020204030204" pitchFamily="49" charset="0"/>
              </a:rPr>
              <a:t> result</a:t>
            </a:r>
            <a:r>
              <a:rPr lang="pt-BR" sz="1400" b="1" dirty="0">
                <a:solidFill>
                  <a:srgbClr val="000000"/>
                </a:solidFill>
                <a:highlight>
                  <a:srgbClr val="C4FFFF"/>
                </a:highlight>
                <a:latin typeface="Consolas" panose="020B0609020204030204" pitchFamily="49" charset="0"/>
              </a:rPr>
              <a:t>);</a:t>
            </a:r>
            <a:endParaRPr lang="pt-BR" sz="1400" b="0" dirty="0">
              <a:solidFill>
                <a:srgbClr val="808080"/>
              </a:solidFill>
              <a:highlight>
                <a:srgbClr val="C4FFFF"/>
              </a:highlight>
              <a:latin typeface="Consolas" panose="020B0609020204030204" pitchFamily="49" charset="0"/>
            </a:endParaRPr>
          </a:p>
          <a:p>
            <a:r>
              <a:rPr lang="en-GB" sz="1400" b="1" dirty="0">
                <a:solidFill>
                  <a:srgbClr val="C00000"/>
                </a:solidFill>
                <a:highlight>
                  <a:srgbClr val="C4FFFF"/>
                </a:highlight>
                <a:latin typeface="Consolas" panose="020B0609020204030204" pitchFamily="49" charset="0"/>
              </a:rPr>
              <a:t>}</a:t>
            </a:r>
            <a:endParaRPr lang="en-GB" sz="1400" dirty="0">
              <a:solidFill>
                <a:srgbClr val="C00000"/>
              </a:solidFill>
              <a:highlight>
                <a:srgbClr val="C4FFFF"/>
              </a:highlight>
              <a:latin typeface="Consolas" panose="020B0609020204030204" pitchFamily="49" charset="0"/>
            </a:endParaRPr>
          </a:p>
        </p:txBody>
      </p:sp>
      <p:pic>
        <p:nvPicPr>
          <p:cNvPr id="6" name="Picture 2" descr="logo">
            <a:extLst>
              <a:ext uri="{FF2B5EF4-FFF2-40B4-BE49-F238E27FC236}">
                <a16:creationId xmlns:a16="http://schemas.microsoft.com/office/drawing/2014/main" id="{8F07B801-3662-6576-BF06-96E399DD3D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7028" y="2932431"/>
            <a:ext cx="441370" cy="401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44A9E1D-60D7-2DB8-BB2A-CEBD1B9085AD}"/>
              </a:ext>
            </a:extLst>
          </p:cNvPr>
          <p:cNvSpPr txBox="1"/>
          <p:nvPr/>
        </p:nvSpPr>
        <p:spPr>
          <a:xfrm>
            <a:off x="9668382" y="3841841"/>
            <a:ext cx="1995054" cy="377610"/>
          </a:xfrm>
          <a:prstGeom prst="rect">
            <a:avLst/>
          </a:prstGeom>
          <a:solidFill>
            <a:srgbClr val="000000"/>
          </a:solidFill>
        </p:spPr>
        <p:txBody>
          <a:bodyPr wrap="square" anchor="ctr">
            <a:noAutofit/>
          </a:bodyPr>
          <a:lstStyle/>
          <a:p>
            <a:r>
              <a:rPr lang="en-GB" sz="1200" dirty="0">
                <a:solidFill>
                  <a:schemeClr val="bg1"/>
                </a:solidFill>
                <a:latin typeface="Consolas" panose="020B0609020204030204" pitchFamily="49" charset="0"/>
              </a:rPr>
              <a:t>true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C97E99-0A3E-F5A6-F9F7-3EE7907403C4}"/>
              </a:ext>
            </a:extLst>
          </p:cNvPr>
          <p:cNvSpPr txBox="1"/>
          <p:nvPr/>
        </p:nvSpPr>
        <p:spPr>
          <a:xfrm>
            <a:off x="8490058" y="3841841"/>
            <a:ext cx="1164083" cy="369332"/>
          </a:xfrm>
          <a:prstGeom prst="rect">
            <a:avLst/>
          </a:prstGeom>
          <a:solidFill>
            <a:srgbClr val="00B050"/>
          </a:solidFill>
        </p:spPr>
        <p:txBody>
          <a:bodyPr wrap="square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STDOUT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4B9420C-CFF3-2A64-1A12-937502EEC2AC}"/>
              </a:ext>
            </a:extLst>
          </p:cNvPr>
          <p:cNvSpPr txBox="1"/>
          <p:nvPr/>
        </p:nvSpPr>
        <p:spPr>
          <a:xfrm>
            <a:off x="4802138" y="4849630"/>
            <a:ext cx="6392493" cy="1169551"/>
          </a:xfrm>
          <a:prstGeom prst="rect">
            <a:avLst/>
          </a:prstGeom>
          <a:solidFill>
            <a:srgbClr val="C4FFFF"/>
          </a:solidFill>
        </p:spPr>
        <p:txBody>
          <a:bodyPr wrap="square">
            <a:spAutoFit/>
          </a:bodyPr>
          <a:lstStyle/>
          <a:p>
            <a:r>
              <a:rPr lang="en-GB" sz="1400" b="1" dirty="0" err="1">
                <a:solidFill>
                  <a:srgbClr val="00007F"/>
                </a:solidFill>
                <a:highlight>
                  <a:srgbClr val="C4FFFF"/>
                </a:highlight>
                <a:latin typeface="Consolas" panose="020B0609020204030204" pitchFamily="49" charset="0"/>
              </a:rPr>
              <a:t>fn</a:t>
            </a:r>
            <a:r>
              <a:rPr lang="en-GB" sz="1400" b="0" dirty="0">
                <a:solidFill>
                  <a:srgbClr val="808080"/>
                </a:solidFill>
                <a:highlight>
                  <a:srgbClr val="C4FFFF"/>
                </a:highlight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000000"/>
                </a:solidFill>
                <a:highlight>
                  <a:srgbClr val="C4FFFF"/>
                </a:highlight>
                <a:latin typeface="Consolas" panose="020B0609020204030204" pitchFamily="49" charset="0"/>
              </a:rPr>
              <a:t>main</a:t>
            </a:r>
            <a:r>
              <a:rPr lang="en-GB" sz="1400" b="1" dirty="0">
                <a:solidFill>
                  <a:srgbClr val="000000"/>
                </a:solidFill>
                <a:highlight>
                  <a:srgbClr val="C4FFFF"/>
                </a:highlight>
                <a:latin typeface="Consolas" panose="020B0609020204030204" pitchFamily="49" charset="0"/>
              </a:rPr>
              <a:t>()</a:t>
            </a:r>
            <a:r>
              <a:rPr lang="en-GB" sz="1400" b="0" dirty="0">
                <a:solidFill>
                  <a:srgbClr val="808080"/>
                </a:solidFill>
                <a:highlight>
                  <a:srgbClr val="C4FFFF"/>
                </a:highlight>
                <a:latin typeface="Consolas" panose="020B0609020204030204" pitchFamily="49" charset="0"/>
              </a:rPr>
              <a:t> </a:t>
            </a:r>
            <a:r>
              <a:rPr lang="en-GB" sz="1400" b="1" dirty="0">
                <a:solidFill>
                  <a:srgbClr val="000000"/>
                </a:solidFill>
                <a:highlight>
                  <a:srgbClr val="C4FFFF"/>
                </a:highlight>
                <a:latin typeface="Consolas" panose="020B0609020204030204" pitchFamily="49" charset="0"/>
              </a:rPr>
              <a:t>{</a:t>
            </a:r>
            <a:endParaRPr lang="en-GB" sz="1400" b="0" dirty="0">
              <a:solidFill>
                <a:srgbClr val="808080"/>
              </a:solidFill>
              <a:highlight>
                <a:srgbClr val="C4FFFF"/>
              </a:highlight>
              <a:latin typeface="Consolas" panose="020B0609020204030204" pitchFamily="49" charset="0"/>
            </a:endParaRPr>
          </a:p>
          <a:p>
            <a:r>
              <a:rPr lang="en-GB" sz="1400" b="0" dirty="0">
                <a:solidFill>
                  <a:srgbClr val="808080"/>
                </a:solidFill>
                <a:highlight>
                  <a:srgbClr val="C4FFFF"/>
                </a:highlight>
                <a:latin typeface="Consolas" panose="020B0609020204030204" pitchFamily="49" charset="0"/>
              </a:rPr>
              <a:t>   </a:t>
            </a:r>
            <a:r>
              <a:rPr lang="en-GB" sz="1400" b="1" dirty="0">
                <a:solidFill>
                  <a:srgbClr val="00007F"/>
                </a:solidFill>
                <a:highlight>
                  <a:srgbClr val="C4FFFF"/>
                </a:highlight>
                <a:latin typeface="Consolas" panose="020B0609020204030204" pitchFamily="49" charset="0"/>
              </a:rPr>
              <a:t>let</a:t>
            </a:r>
            <a:r>
              <a:rPr lang="en-GB" sz="1400" b="0" dirty="0">
                <a:solidFill>
                  <a:srgbClr val="808080"/>
                </a:solidFill>
                <a:highlight>
                  <a:srgbClr val="C4FFFF"/>
                </a:highlight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000000"/>
                </a:solidFill>
                <a:highlight>
                  <a:srgbClr val="C4FFFF"/>
                </a:highlight>
                <a:latin typeface="Consolas" panose="020B0609020204030204" pitchFamily="49" charset="0"/>
              </a:rPr>
              <a:t>num1</a:t>
            </a:r>
            <a:r>
              <a:rPr lang="en-GB" sz="1400" b="1" dirty="0">
                <a:solidFill>
                  <a:srgbClr val="000000"/>
                </a:solidFill>
                <a:highlight>
                  <a:srgbClr val="C4FFFF"/>
                </a:highlight>
                <a:latin typeface="Consolas" panose="020B0609020204030204" pitchFamily="49" charset="0"/>
              </a:rPr>
              <a:t>:</a:t>
            </a:r>
            <a:r>
              <a:rPr lang="en-GB" sz="1400" b="1" dirty="0">
                <a:solidFill>
                  <a:srgbClr val="00007F"/>
                </a:solidFill>
                <a:highlight>
                  <a:srgbClr val="C4FFFF"/>
                </a:highlight>
                <a:latin typeface="Consolas" panose="020B0609020204030204" pitchFamily="49" charset="0"/>
              </a:rPr>
              <a:t>i32</a:t>
            </a:r>
            <a:r>
              <a:rPr lang="en-GB" sz="1400" b="0" dirty="0">
                <a:solidFill>
                  <a:srgbClr val="808080"/>
                </a:solidFill>
                <a:highlight>
                  <a:srgbClr val="C4FFFF"/>
                </a:highlight>
                <a:latin typeface="Consolas" panose="020B0609020204030204" pitchFamily="49" charset="0"/>
              </a:rPr>
              <a:t> </a:t>
            </a:r>
            <a:r>
              <a:rPr lang="en-GB" sz="1400" b="1" dirty="0">
                <a:solidFill>
                  <a:srgbClr val="000000"/>
                </a:solidFill>
                <a:highlight>
                  <a:srgbClr val="C4FFFF"/>
                </a:highlight>
                <a:latin typeface="Consolas" panose="020B0609020204030204" pitchFamily="49" charset="0"/>
              </a:rPr>
              <a:t>=</a:t>
            </a:r>
            <a:r>
              <a:rPr lang="en-GB" sz="1400" b="0" dirty="0">
                <a:solidFill>
                  <a:srgbClr val="808080"/>
                </a:solidFill>
                <a:highlight>
                  <a:srgbClr val="C4FFFF"/>
                </a:highlight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007F7F"/>
                </a:solidFill>
                <a:highlight>
                  <a:srgbClr val="C4FFFF"/>
                </a:highlight>
                <a:latin typeface="Consolas" panose="020B0609020204030204" pitchFamily="49" charset="0"/>
              </a:rPr>
              <a:t>8</a:t>
            </a:r>
            <a:r>
              <a:rPr lang="en-GB" sz="1400" b="1" dirty="0">
                <a:solidFill>
                  <a:srgbClr val="000000"/>
                </a:solidFill>
                <a:highlight>
                  <a:srgbClr val="C4FFFF"/>
                </a:highlight>
                <a:latin typeface="Consolas" panose="020B0609020204030204" pitchFamily="49" charset="0"/>
              </a:rPr>
              <a:t>;</a:t>
            </a:r>
            <a:r>
              <a:rPr lang="en-GB" sz="1400" b="0" dirty="0">
                <a:solidFill>
                  <a:srgbClr val="808080"/>
                </a:solidFill>
                <a:highlight>
                  <a:srgbClr val="C4FFFF"/>
                </a:highlight>
                <a:latin typeface="Consolas" panose="020B0609020204030204" pitchFamily="49" charset="0"/>
              </a:rPr>
              <a:t>     </a:t>
            </a:r>
          </a:p>
          <a:p>
            <a:r>
              <a:rPr lang="en-GB" sz="1400" b="0" dirty="0">
                <a:solidFill>
                  <a:srgbClr val="000000"/>
                </a:solidFill>
                <a:highlight>
                  <a:srgbClr val="C4FFFF"/>
                </a:highlight>
                <a:latin typeface="Consolas" panose="020B0609020204030204" pitchFamily="49" charset="0"/>
              </a:rPr>
              <a:t>   </a:t>
            </a:r>
            <a:r>
              <a:rPr lang="en-GB" sz="1400" b="1" dirty="0">
                <a:solidFill>
                  <a:srgbClr val="00007F"/>
                </a:solidFill>
                <a:highlight>
                  <a:srgbClr val="C4FFFF"/>
                </a:highlight>
                <a:latin typeface="Consolas" panose="020B0609020204030204" pitchFamily="49" charset="0"/>
              </a:rPr>
              <a:t>let</a:t>
            </a:r>
            <a:r>
              <a:rPr lang="en-GB" sz="1400" b="0" dirty="0">
                <a:solidFill>
                  <a:srgbClr val="000000"/>
                </a:solidFill>
                <a:highlight>
                  <a:srgbClr val="C4FFFF"/>
                </a:highlight>
                <a:latin typeface="Consolas" panose="020B0609020204030204" pitchFamily="49" charset="0"/>
              </a:rPr>
              <a:t> </a:t>
            </a:r>
            <a:r>
              <a:rPr lang="en-GB" sz="1400" b="0" dirty="0" err="1">
                <a:solidFill>
                  <a:srgbClr val="000000"/>
                </a:solidFill>
                <a:highlight>
                  <a:srgbClr val="C4FFFF"/>
                </a:highlight>
                <a:latin typeface="Consolas" panose="020B0609020204030204" pitchFamily="49" charset="0"/>
              </a:rPr>
              <a:t>result:</a:t>
            </a:r>
            <a:r>
              <a:rPr lang="en-GB" sz="1400" b="1" dirty="0" err="1">
                <a:solidFill>
                  <a:srgbClr val="00007F"/>
                </a:solidFill>
                <a:highlight>
                  <a:srgbClr val="C4FFFF"/>
                </a:highlight>
                <a:latin typeface="Consolas" panose="020B0609020204030204" pitchFamily="49" charset="0"/>
              </a:rPr>
              <a:t>bool</a:t>
            </a:r>
            <a:r>
              <a:rPr lang="en-GB" sz="1400" b="0" dirty="0">
                <a:solidFill>
                  <a:srgbClr val="000000"/>
                </a:solidFill>
                <a:highlight>
                  <a:srgbClr val="C4FFFF"/>
                </a:highlight>
                <a:latin typeface="Consolas" panose="020B0609020204030204" pitchFamily="49" charset="0"/>
              </a:rPr>
              <a:t> = num1 &gt; 0 &amp;&amp; num2 &lt; 20;</a:t>
            </a:r>
            <a:r>
              <a:rPr lang="en-GB" sz="1400" b="0" dirty="0">
                <a:solidFill>
                  <a:srgbClr val="C00000"/>
                </a:solidFill>
                <a:highlight>
                  <a:srgbClr val="C4FFFF"/>
                </a:highlight>
                <a:latin typeface="Consolas" panose="020B0609020204030204" pitchFamily="49" charset="0"/>
              </a:rPr>
              <a:t> </a:t>
            </a:r>
          </a:p>
          <a:p>
            <a:r>
              <a:rPr lang="pt-BR" sz="1400" b="0" dirty="0">
                <a:solidFill>
                  <a:srgbClr val="00B050"/>
                </a:solidFill>
                <a:highlight>
                  <a:srgbClr val="C4FFFF"/>
                </a:highlight>
                <a:latin typeface="Consolas" panose="020B0609020204030204" pitchFamily="49" charset="0"/>
              </a:rPr>
              <a:t>   println!</a:t>
            </a:r>
            <a:r>
              <a:rPr lang="pt-BR" sz="1400" b="1" dirty="0">
                <a:solidFill>
                  <a:srgbClr val="000000"/>
                </a:solidFill>
                <a:highlight>
                  <a:srgbClr val="C4FFFF"/>
                </a:highlight>
                <a:latin typeface="Consolas" panose="020B0609020204030204" pitchFamily="49" charset="0"/>
              </a:rPr>
              <a:t>(</a:t>
            </a:r>
            <a:r>
              <a:rPr lang="pt-BR" sz="1400" b="0" dirty="0">
                <a:solidFill>
                  <a:srgbClr val="7F007F"/>
                </a:solidFill>
                <a:highlight>
                  <a:srgbClr val="C4FFFF"/>
                </a:highlight>
                <a:latin typeface="Consolas" panose="020B0609020204030204" pitchFamily="49" charset="0"/>
              </a:rPr>
              <a:t>"{}"</a:t>
            </a:r>
            <a:r>
              <a:rPr lang="pt-BR" sz="1400" b="1" dirty="0">
                <a:solidFill>
                  <a:srgbClr val="000000"/>
                </a:solidFill>
                <a:highlight>
                  <a:srgbClr val="C4FFFF"/>
                </a:highlight>
                <a:latin typeface="Consolas" panose="020B0609020204030204" pitchFamily="49" charset="0"/>
              </a:rPr>
              <a:t>,</a:t>
            </a:r>
            <a:r>
              <a:rPr lang="pt-BR" sz="1400" b="0" dirty="0">
                <a:solidFill>
                  <a:srgbClr val="808080"/>
                </a:solidFill>
                <a:highlight>
                  <a:srgbClr val="C4FFFF"/>
                </a:highlight>
                <a:latin typeface="Consolas" panose="020B0609020204030204" pitchFamily="49" charset="0"/>
              </a:rPr>
              <a:t> </a:t>
            </a:r>
            <a:r>
              <a:rPr lang="pt-BR" sz="1400" b="1" dirty="0">
                <a:solidFill>
                  <a:srgbClr val="00206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!</a:t>
            </a:r>
            <a:r>
              <a:rPr lang="pt-BR" sz="1400" b="0" dirty="0">
                <a:solidFill>
                  <a:srgbClr val="002060"/>
                </a:solidFill>
                <a:highlight>
                  <a:srgbClr val="C4FFFF"/>
                </a:highlight>
                <a:latin typeface="Consolas" panose="020B0609020204030204" pitchFamily="49" charset="0"/>
              </a:rPr>
              <a:t>result</a:t>
            </a:r>
            <a:r>
              <a:rPr lang="pt-BR" sz="1400" b="1" dirty="0">
                <a:solidFill>
                  <a:srgbClr val="000000"/>
                </a:solidFill>
                <a:highlight>
                  <a:srgbClr val="C4FFFF"/>
                </a:highlight>
                <a:latin typeface="Consolas" panose="020B0609020204030204" pitchFamily="49" charset="0"/>
              </a:rPr>
              <a:t>);</a:t>
            </a:r>
            <a:endParaRPr lang="pt-BR" sz="1400" b="0" dirty="0">
              <a:solidFill>
                <a:srgbClr val="808080"/>
              </a:solidFill>
              <a:highlight>
                <a:srgbClr val="C4FFFF"/>
              </a:highlight>
              <a:latin typeface="Consolas" panose="020B0609020204030204" pitchFamily="49" charset="0"/>
            </a:endParaRPr>
          </a:p>
          <a:p>
            <a:r>
              <a:rPr lang="en-GB" sz="1400" b="1" dirty="0">
                <a:solidFill>
                  <a:srgbClr val="C00000"/>
                </a:solidFill>
                <a:highlight>
                  <a:srgbClr val="C4FFFF"/>
                </a:highlight>
                <a:latin typeface="Consolas" panose="020B0609020204030204" pitchFamily="49" charset="0"/>
              </a:rPr>
              <a:t>}</a:t>
            </a:r>
            <a:endParaRPr lang="en-GB" sz="1400" dirty="0">
              <a:solidFill>
                <a:srgbClr val="C00000"/>
              </a:solidFill>
              <a:highlight>
                <a:srgbClr val="C4FFFF"/>
              </a:highlight>
              <a:latin typeface="Consolas" panose="020B0609020204030204" pitchFamily="49" charset="0"/>
            </a:endParaRPr>
          </a:p>
        </p:txBody>
      </p:sp>
      <p:pic>
        <p:nvPicPr>
          <p:cNvPr id="10" name="Picture 2" descr="logo">
            <a:extLst>
              <a:ext uri="{FF2B5EF4-FFF2-40B4-BE49-F238E27FC236}">
                <a16:creationId xmlns:a16="http://schemas.microsoft.com/office/drawing/2014/main" id="{441B26A6-25E7-D1A9-4913-C603EC699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7028" y="4849630"/>
            <a:ext cx="441370" cy="401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D00DB34-25E5-8C52-8D41-83AE8E806B40}"/>
              </a:ext>
            </a:extLst>
          </p:cNvPr>
          <p:cNvSpPr txBox="1"/>
          <p:nvPr/>
        </p:nvSpPr>
        <p:spPr>
          <a:xfrm>
            <a:off x="9668382" y="5759040"/>
            <a:ext cx="1995054" cy="377610"/>
          </a:xfrm>
          <a:prstGeom prst="rect">
            <a:avLst/>
          </a:prstGeom>
          <a:solidFill>
            <a:srgbClr val="000000"/>
          </a:solidFill>
        </p:spPr>
        <p:txBody>
          <a:bodyPr wrap="square" anchor="ctr">
            <a:noAutofit/>
          </a:bodyPr>
          <a:lstStyle/>
          <a:p>
            <a:r>
              <a:rPr lang="en-GB" sz="1200" dirty="0">
                <a:solidFill>
                  <a:schemeClr val="bg1"/>
                </a:solidFill>
                <a:latin typeface="Consolas" panose="020B0609020204030204" pitchFamily="49" charset="0"/>
              </a:rPr>
              <a:t>false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2DCA023-403B-4983-9FA6-AAD50ABB6BC7}"/>
              </a:ext>
            </a:extLst>
          </p:cNvPr>
          <p:cNvSpPr txBox="1"/>
          <p:nvPr/>
        </p:nvSpPr>
        <p:spPr>
          <a:xfrm>
            <a:off x="8490058" y="5759040"/>
            <a:ext cx="1164083" cy="369332"/>
          </a:xfrm>
          <a:prstGeom prst="rect">
            <a:avLst/>
          </a:prstGeom>
          <a:solidFill>
            <a:srgbClr val="00B050"/>
          </a:solidFill>
        </p:spPr>
        <p:txBody>
          <a:bodyPr wrap="square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STDOUT</a:t>
            </a:r>
          </a:p>
        </p:txBody>
      </p:sp>
    </p:spTree>
    <p:extLst>
      <p:ext uri="{BB962C8B-B14F-4D97-AF65-F5344CB8AC3E}">
        <p14:creationId xmlns:p14="http://schemas.microsoft.com/office/powerpoint/2010/main" val="30134375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CC68897-1E45-4185-8CF7-1C4E485C05D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cap="none" dirty="0"/>
              <a:t>Bitwise Operators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BC596B-CCF2-4D66-A339-C80587E3C80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704629" y="352456"/>
            <a:ext cx="6980690" cy="4094163"/>
          </a:xfrm>
        </p:spPr>
        <p:txBody>
          <a:bodyPr/>
          <a:lstStyle/>
          <a:p>
            <a:r>
              <a:rPr lang="en-GB" b="1" dirty="0"/>
              <a:t>Rust can perform logical operations on suitable data in a bitwise manner.</a:t>
            </a:r>
          </a:p>
          <a:p>
            <a:pPr>
              <a:spcBef>
                <a:spcPts val="600"/>
              </a:spcBef>
              <a:spcAft>
                <a:spcPts val="0"/>
              </a:spcAft>
            </a:pPr>
            <a:r>
              <a:rPr lang="en-GB" b="1" dirty="0"/>
              <a:t>Common operators are:</a:t>
            </a:r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07C1BB67-E50F-4A4F-8B49-9B029CB758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4666289"/>
              </p:ext>
            </p:extLst>
          </p:nvPr>
        </p:nvGraphicFramePr>
        <p:xfrm>
          <a:off x="4704630" y="1324165"/>
          <a:ext cx="6980690" cy="97328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15466">
                  <a:extLst>
                    <a:ext uri="{9D8B030D-6E8A-4147-A177-3AD203B41FA5}">
                      <a16:colId xmlns:a16="http://schemas.microsoft.com/office/drawing/2014/main" val="1883122240"/>
                    </a:ext>
                  </a:extLst>
                </a:gridCol>
                <a:gridCol w="1666705">
                  <a:extLst>
                    <a:ext uri="{9D8B030D-6E8A-4147-A177-3AD203B41FA5}">
                      <a16:colId xmlns:a16="http://schemas.microsoft.com/office/drawing/2014/main" val="2063030444"/>
                    </a:ext>
                  </a:extLst>
                </a:gridCol>
                <a:gridCol w="2998519">
                  <a:extLst>
                    <a:ext uri="{9D8B030D-6E8A-4147-A177-3AD203B41FA5}">
                      <a16:colId xmlns:a16="http://schemas.microsoft.com/office/drawing/2014/main" val="3068668203"/>
                    </a:ext>
                  </a:extLst>
                </a:gridCol>
              </a:tblGrid>
              <a:tr h="42464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1" dirty="0">
                          <a:latin typeface="Consolas" panose="020B0609020204030204" pitchFamily="49" charset="0"/>
                        </a:rPr>
                        <a:t>&amp;</a:t>
                      </a:r>
                      <a:r>
                        <a:rPr lang="en-GB" sz="1200" dirty="0"/>
                        <a:t> (Bitwise AND)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1" dirty="0">
                          <a:latin typeface="Consolas" panose="020B0609020204030204" pitchFamily="49" charset="0"/>
                        </a:rPr>
                        <a:t>!</a:t>
                      </a:r>
                      <a:r>
                        <a:rPr lang="en-GB" sz="1200" dirty="0"/>
                        <a:t> (Bitwise NOT)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1" dirty="0">
                          <a:latin typeface="Consolas" panose="020B0609020204030204" pitchFamily="49" charset="0"/>
                        </a:rPr>
                        <a:t>&gt;&gt;&gt;</a:t>
                      </a:r>
                      <a:r>
                        <a:rPr lang="en-GB" sz="1200" dirty="0"/>
                        <a:t> (Right shift with zero)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056537"/>
                  </a:ext>
                </a:extLst>
              </a:tr>
              <a:tr h="24978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1" dirty="0">
                          <a:latin typeface="Consolas" panose="020B0609020204030204" pitchFamily="49" charset="0"/>
                        </a:rPr>
                        <a:t>| </a:t>
                      </a:r>
                      <a:r>
                        <a:rPr lang="en-GB" sz="1200" dirty="0"/>
                        <a:t>(Bitwise OR)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1" dirty="0">
                          <a:latin typeface="Consolas" panose="020B0609020204030204" pitchFamily="49" charset="0"/>
                        </a:rPr>
                        <a:t>&lt;&lt;</a:t>
                      </a:r>
                      <a:r>
                        <a:rPr lang="en-GB" sz="1200" dirty="0"/>
                        <a:t> (Left shift)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63121"/>
                  </a:ext>
                </a:extLst>
              </a:tr>
              <a:tr h="24978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1" dirty="0">
                          <a:latin typeface="Consolas" panose="020B0609020204030204" pitchFamily="49" charset="0"/>
                        </a:rPr>
                        <a:t>^</a:t>
                      </a:r>
                      <a:r>
                        <a:rPr lang="en-GB" sz="1200" dirty="0"/>
                        <a:t> (Bitwise XOR)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1" dirty="0">
                          <a:latin typeface="Consolas" panose="020B0609020204030204" pitchFamily="49" charset="0"/>
                        </a:rPr>
                        <a:t>&gt;&gt;</a:t>
                      </a:r>
                      <a:r>
                        <a:rPr lang="en-GB" sz="1200" dirty="0"/>
                        <a:t> (Right shift)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2922310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46AF8572-E9DE-433C-9BCE-F64F480F4D7A}"/>
              </a:ext>
            </a:extLst>
          </p:cNvPr>
          <p:cNvSpPr txBox="1"/>
          <p:nvPr/>
        </p:nvSpPr>
        <p:spPr>
          <a:xfrm>
            <a:off x="4704629" y="2467101"/>
            <a:ext cx="6392493" cy="4339650"/>
          </a:xfrm>
          <a:prstGeom prst="rect">
            <a:avLst/>
          </a:prstGeom>
          <a:solidFill>
            <a:srgbClr val="C4FFFF"/>
          </a:solidFill>
        </p:spPr>
        <p:txBody>
          <a:bodyPr wrap="square">
            <a:spAutoFit/>
          </a:bodyPr>
          <a:lstStyle/>
          <a:p>
            <a:r>
              <a:rPr lang="en-GB" sz="1200" b="1" dirty="0" err="1">
                <a:solidFill>
                  <a:srgbClr val="00007F"/>
                </a:solidFill>
                <a:latin typeface="Consolas" panose="020B0609020204030204" pitchFamily="49" charset="0"/>
              </a:rPr>
              <a:t>fn</a:t>
            </a:r>
            <a:r>
              <a:rPr lang="en-GB" sz="1200" b="0" dirty="0">
                <a:solidFill>
                  <a:srgbClr val="808080"/>
                </a:solidFill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000000"/>
                </a:solidFill>
                <a:latin typeface="Consolas" panose="020B0609020204030204" pitchFamily="49" charset="0"/>
              </a:rPr>
              <a:t>main</a:t>
            </a:r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  <a:r>
              <a:rPr lang="en-GB" sz="1200" b="0" dirty="0">
                <a:solidFill>
                  <a:srgbClr val="808080"/>
                </a:solidFill>
                <a:latin typeface="Consolas" panose="020B0609020204030204" pitchFamily="49" charset="0"/>
              </a:rPr>
              <a:t> </a:t>
            </a:r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en-GB" sz="1200" b="0" dirty="0">
              <a:solidFill>
                <a:srgbClr val="808080"/>
              </a:solidFill>
              <a:latin typeface="Consolas" panose="020B0609020204030204" pitchFamily="49" charset="0"/>
            </a:endParaRPr>
          </a:p>
          <a:p>
            <a:r>
              <a:rPr lang="en-GB" sz="1200" b="0" dirty="0">
                <a:solidFill>
                  <a:srgbClr val="808080"/>
                </a:solidFill>
                <a:latin typeface="Consolas" panose="020B0609020204030204" pitchFamily="49" charset="0"/>
              </a:rPr>
              <a:t>   </a:t>
            </a:r>
            <a:r>
              <a:rPr lang="en-GB" sz="1200" b="1" dirty="0">
                <a:solidFill>
                  <a:srgbClr val="00007F"/>
                </a:solidFill>
                <a:latin typeface="Consolas" panose="020B0609020204030204" pitchFamily="49" charset="0"/>
              </a:rPr>
              <a:t>let</a:t>
            </a:r>
            <a:r>
              <a:rPr lang="en-GB" sz="1200" b="0" dirty="0">
                <a:solidFill>
                  <a:srgbClr val="808080"/>
                </a:solidFill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000000"/>
                </a:solidFill>
                <a:latin typeface="Consolas" panose="020B0609020204030204" pitchFamily="49" charset="0"/>
              </a:rPr>
              <a:t>num1</a:t>
            </a:r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r>
              <a:rPr lang="en-GB" sz="1200" b="1" dirty="0">
                <a:solidFill>
                  <a:srgbClr val="00007F"/>
                </a:solidFill>
                <a:latin typeface="Consolas" panose="020B0609020204030204" pitchFamily="49" charset="0"/>
              </a:rPr>
              <a:t>i32</a:t>
            </a:r>
            <a:r>
              <a:rPr lang="en-GB" sz="1200" b="0" dirty="0">
                <a:solidFill>
                  <a:srgbClr val="808080"/>
                </a:solidFill>
                <a:latin typeface="Consolas" panose="020B0609020204030204" pitchFamily="49" charset="0"/>
              </a:rPr>
              <a:t> </a:t>
            </a:r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1200" b="0" dirty="0">
                <a:solidFill>
                  <a:srgbClr val="808080"/>
                </a:solidFill>
                <a:latin typeface="Consolas" panose="020B0609020204030204" pitchFamily="49" charset="0"/>
              </a:rPr>
              <a:t> </a:t>
            </a:r>
            <a:r>
              <a:rPr lang="en-GB" sz="1200" dirty="0">
                <a:solidFill>
                  <a:srgbClr val="007F7F"/>
                </a:solidFill>
                <a:latin typeface="Consolas" panose="020B0609020204030204" pitchFamily="49" charset="0"/>
              </a:rPr>
              <a:t>8</a:t>
            </a:r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r>
              <a:rPr lang="en-GB" sz="1200" b="0" dirty="0">
                <a:solidFill>
                  <a:srgbClr val="808080"/>
                </a:solidFill>
                <a:latin typeface="Consolas" panose="020B0609020204030204" pitchFamily="49" charset="0"/>
              </a:rPr>
              <a:t>     </a:t>
            </a:r>
            <a:r>
              <a:rPr lang="en-GB" sz="1200" b="0" dirty="0">
                <a:solidFill>
                  <a:srgbClr val="C00000"/>
                </a:solidFill>
                <a:latin typeface="Consolas" panose="020B0609020204030204" pitchFamily="49" charset="0"/>
              </a:rPr>
              <a:t>// 1000</a:t>
            </a:r>
          </a:p>
          <a:p>
            <a:r>
              <a:rPr lang="en-GB" sz="1200" b="0" dirty="0">
                <a:solidFill>
                  <a:srgbClr val="808080"/>
                </a:solidFill>
                <a:latin typeface="Consolas" panose="020B0609020204030204" pitchFamily="49" charset="0"/>
              </a:rPr>
              <a:t>   </a:t>
            </a:r>
            <a:r>
              <a:rPr lang="en-GB" sz="1200" b="1" dirty="0">
                <a:solidFill>
                  <a:srgbClr val="00007F"/>
                </a:solidFill>
                <a:latin typeface="Consolas" panose="020B0609020204030204" pitchFamily="49" charset="0"/>
              </a:rPr>
              <a:t>let</a:t>
            </a:r>
            <a:r>
              <a:rPr lang="en-GB" sz="1200" b="0" dirty="0">
                <a:solidFill>
                  <a:srgbClr val="808080"/>
                </a:solidFill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000000"/>
                </a:solidFill>
                <a:latin typeface="Consolas" panose="020B0609020204030204" pitchFamily="49" charset="0"/>
              </a:rPr>
              <a:t>num2</a:t>
            </a:r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r>
              <a:rPr lang="en-GB" sz="1200" b="1" dirty="0">
                <a:solidFill>
                  <a:srgbClr val="00007F"/>
                </a:solidFill>
                <a:latin typeface="Consolas" panose="020B0609020204030204" pitchFamily="49" charset="0"/>
              </a:rPr>
              <a:t>i32</a:t>
            </a:r>
            <a:r>
              <a:rPr lang="en-GB" sz="1200" b="0" dirty="0">
                <a:solidFill>
                  <a:srgbClr val="808080"/>
                </a:solidFill>
                <a:latin typeface="Consolas" panose="020B0609020204030204" pitchFamily="49" charset="0"/>
              </a:rPr>
              <a:t> </a:t>
            </a:r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1200" b="0" dirty="0">
                <a:solidFill>
                  <a:srgbClr val="808080"/>
                </a:solidFill>
                <a:latin typeface="Consolas" panose="020B0609020204030204" pitchFamily="49" charset="0"/>
              </a:rPr>
              <a:t> </a:t>
            </a:r>
            <a:r>
              <a:rPr lang="en-GB" sz="1200" dirty="0">
                <a:solidFill>
                  <a:srgbClr val="007F7F"/>
                </a:solidFill>
                <a:latin typeface="Consolas" panose="020B0609020204030204" pitchFamily="49" charset="0"/>
              </a:rPr>
              <a:t>5</a:t>
            </a:r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r>
              <a:rPr lang="en-GB" sz="1200" b="0" dirty="0">
                <a:solidFill>
                  <a:srgbClr val="808080"/>
                </a:solidFill>
                <a:latin typeface="Consolas" panose="020B0609020204030204" pitchFamily="49" charset="0"/>
              </a:rPr>
              <a:t>     </a:t>
            </a:r>
            <a:r>
              <a:rPr lang="en-GB" sz="1200" b="0" dirty="0">
                <a:solidFill>
                  <a:srgbClr val="C00000"/>
                </a:solidFill>
                <a:latin typeface="Consolas" panose="020B0609020204030204" pitchFamily="49" charset="0"/>
              </a:rPr>
              <a:t>// 0101</a:t>
            </a:r>
          </a:p>
          <a:p>
            <a:r>
              <a:rPr lang="en-GB" sz="1200" b="0" dirty="0">
                <a:solidFill>
                  <a:srgbClr val="808080"/>
                </a:solidFill>
                <a:latin typeface="Consolas" panose="020B0609020204030204" pitchFamily="49" charset="0"/>
              </a:rPr>
              <a:t>   </a:t>
            </a:r>
            <a:r>
              <a:rPr lang="en-GB" sz="1200" b="1" dirty="0">
                <a:solidFill>
                  <a:srgbClr val="00007F"/>
                </a:solidFill>
                <a:latin typeface="Consolas" panose="020B0609020204030204" pitchFamily="49" charset="0"/>
              </a:rPr>
              <a:t>let</a:t>
            </a:r>
            <a:r>
              <a:rPr lang="en-GB" sz="1200" b="0" dirty="0">
                <a:solidFill>
                  <a:srgbClr val="808080"/>
                </a:solidFill>
                <a:latin typeface="Consolas" panose="020B0609020204030204" pitchFamily="49" charset="0"/>
              </a:rPr>
              <a:t> </a:t>
            </a:r>
            <a:r>
              <a:rPr lang="en-GB" sz="1200" b="1" dirty="0">
                <a:solidFill>
                  <a:srgbClr val="00007F"/>
                </a:solidFill>
                <a:latin typeface="Consolas" panose="020B0609020204030204" pitchFamily="49" charset="0"/>
              </a:rPr>
              <a:t>mut</a:t>
            </a:r>
            <a:r>
              <a:rPr lang="en-GB" sz="1200" b="0" dirty="0">
                <a:solidFill>
                  <a:srgbClr val="808080"/>
                </a:solidFill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000000"/>
                </a:solidFill>
                <a:latin typeface="Consolas" panose="020B0609020204030204" pitchFamily="49" charset="0"/>
              </a:rPr>
              <a:t>result</a:t>
            </a:r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r>
              <a:rPr lang="en-GB" sz="1200" b="1" dirty="0">
                <a:solidFill>
                  <a:srgbClr val="00007F"/>
                </a:solidFill>
                <a:latin typeface="Consolas" panose="020B0609020204030204" pitchFamily="49" charset="0"/>
              </a:rPr>
              <a:t>i32</a:t>
            </a:r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en-GB" sz="1200" b="0" dirty="0">
              <a:solidFill>
                <a:srgbClr val="808080"/>
              </a:solidFill>
              <a:latin typeface="Consolas" panose="020B0609020204030204" pitchFamily="49" charset="0"/>
            </a:endParaRPr>
          </a:p>
          <a:p>
            <a:endParaRPr lang="en-GB" sz="1200" b="0" dirty="0">
              <a:solidFill>
                <a:srgbClr val="808080"/>
              </a:solidFill>
              <a:latin typeface="Consolas" panose="020B0609020204030204" pitchFamily="49" charset="0"/>
            </a:endParaRPr>
          </a:p>
          <a:p>
            <a:r>
              <a:rPr lang="en-GB" sz="1200" b="0" dirty="0">
                <a:solidFill>
                  <a:srgbClr val="808080"/>
                </a:solidFill>
                <a:latin typeface="Consolas" panose="020B0609020204030204" pitchFamily="49" charset="0"/>
              </a:rPr>
              <a:t>   </a:t>
            </a:r>
            <a:r>
              <a:rPr lang="en-GB" sz="1200" b="0" dirty="0">
                <a:solidFill>
                  <a:srgbClr val="000000"/>
                </a:solidFill>
                <a:latin typeface="Consolas" panose="020B0609020204030204" pitchFamily="49" charset="0"/>
              </a:rPr>
              <a:t>result</a:t>
            </a:r>
            <a:r>
              <a:rPr lang="en-GB" sz="1200" b="0" dirty="0">
                <a:solidFill>
                  <a:srgbClr val="808080"/>
                </a:solidFill>
                <a:latin typeface="Consolas" panose="020B0609020204030204" pitchFamily="49" charset="0"/>
              </a:rPr>
              <a:t> </a:t>
            </a:r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1200" b="0" dirty="0">
                <a:solidFill>
                  <a:srgbClr val="808080"/>
                </a:solidFill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000000"/>
                </a:solidFill>
                <a:latin typeface="Consolas" panose="020B0609020204030204" pitchFamily="49" charset="0"/>
              </a:rPr>
              <a:t>num1</a:t>
            </a:r>
            <a:r>
              <a:rPr lang="en-GB" sz="1200" b="0" dirty="0">
                <a:solidFill>
                  <a:srgbClr val="808080"/>
                </a:solidFill>
                <a:latin typeface="Consolas" panose="020B0609020204030204" pitchFamily="49" charset="0"/>
              </a:rPr>
              <a:t> </a:t>
            </a:r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&amp;</a:t>
            </a:r>
            <a:r>
              <a:rPr lang="en-GB" sz="1200" b="0" dirty="0">
                <a:solidFill>
                  <a:srgbClr val="808080"/>
                </a:solidFill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000000"/>
                </a:solidFill>
                <a:latin typeface="Consolas" panose="020B0609020204030204" pitchFamily="49" charset="0"/>
              </a:rPr>
              <a:t>num2</a:t>
            </a:r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en-GB" sz="1200" b="0" dirty="0">
              <a:solidFill>
                <a:srgbClr val="808080"/>
              </a:solidFill>
              <a:latin typeface="Consolas" panose="020B0609020204030204" pitchFamily="49" charset="0"/>
            </a:endParaRPr>
          </a:p>
          <a:p>
            <a:r>
              <a:rPr lang="en-GB" sz="1200" b="0" dirty="0">
                <a:solidFill>
                  <a:srgbClr val="808080"/>
                </a:solidFill>
                <a:latin typeface="Consolas" panose="020B0609020204030204" pitchFamily="49" charset="0"/>
              </a:rPr>
              <a:t>   </a:t>
            </a:r>
            <a:r>
              <a:rPr lang="en-GB" sz="1200" b="0" dirty="0" err="1">
                <a:solidFill>
                  <a:srgbClr val="00B050"/>
                </a:solidFill>
                <a:latin typeface="Consolas" panose="020B0609020204030204" pitchFamily="49" charset="0"/>
              </a:rPr>
              <a:t>println</a:t>
            </a:r>
            <a:r>
              <a:rPr lang="en-GB" sz="1200" b="0" dirty="0">
                <a:solidFill>
                  <a:srgbClr val="00B050"/>
                </a:solidFill>
                <a:latin typeface="Consolas" panose="020B0609020204030204" pitchFamily="49" charset="0"/>
              </a:rPr>
              <a:t>!</a:t>
            </a:r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200" b="0" dirty="0">
                <a:solidFill>
                  <a:srgbClr val="7F007F"/>
                </a:solidFill>
                <a:latin typeface="Consolas" panose="020B0609020204030204" pitchFamily="49" charset="0"/>
              </a:rPr>
              <a:t>"num1 &amp; num2 {}"</a:t>
            </a:r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GB" sz="1200" b="0" dirty="0">
                <a:solidFill>
                  <a:srgbClr val="000000"/>
                </a:solidFill>
                <a:latin typeface="Consolas" panose="020B0609020204030204" pitchFamily="49" charset="0"/>
              </a:rPr>
              <a:t>result</a:t>
            </a:r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GB" sz="1200" b="0" dirty="0">
              <a:solidFill>
                <a:srgbClr val="808080"/>
              </a:solidFill>
              <a:latin typeface="Consolas" panose="020B0609020204030204" pitchFamily="49" charset="0"/>
            </a:endParaRPr>
          </a:p>
          <a:p>
            <a:endParaRPr lang="en-GB" sz="1200" b="0" dirty="0">
              <a:solidFill>
                <a:srgbClr val="808080"/>
              </a:solidFill>
              <a:latin typeface="Consolas" panose="020B0609020204030204" pitchFamily="49" charset="0"/>
            </a:endParaRPr>
          </a:p>
          <a:p>
            <a:r>
              <a:rPr lang="en-GB" sz="1200" b="0" dirty="0">
                <a:solidFill>
                  <a:srgbClr val="808080"/>
                </a:solidFill>
                <a:latin typeface="Consolas" panose="020B0609020204030204" pitchFamily="49" charset="0"/>
              </a:rPr>
              <a:t>   </a:t>
            </a:r>
            <a:r>
              <a:rPr lang="en-GB" sz="1200" b="0" dirty="0">
                <a:solidFill>
                  <a:srgbClr val="000000"/>
                </a:solidFill>
                <a:latin typeface="Consolas" panose="020B0609020204030204" pitchFamily="49" charset="0"/>
              </a:rPr>
              <a:t>result</a:t>
            </a:r>
            <a:r>
              <a:rPr lang="en-GB" sz="1200" b="0" dirty="0">
                <a:solidFill>
                  <a:srgbClr val="808080"/>
                </a:solidFill>
                <a:latin typeface="Consolas" panose="020B0609020204030204" pitchFamily="49" charset="0"/>
              </a:rPr>
              <a:t> </a:t>
            </a:r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1200" b="0" dirty="0">
                <a:solidFill>
                  <a:srgbClr val="808080"/>
                </a:solidFill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000000"/>
                </a:solidFill>
                <a:latin typeface="Consolas" panose="020B0609020204030204" pitchFamily="49" charset="0"/>
              </a:rPr>
              <a:t>num1</a:t>
            </a:r>
            <a:r>
              <a:rPr lang="en-GB" sz="1200" b="0" dirty="0">
                <a:solidFill>
                  <a:srgbClr val="808080"/>
                </a:solidFill>
                <a:latin typeface="Consolas" panose="020B0609020204030204" pitchFamily="49" charset="0"/>
              </a:rPr>
              <a:t> </a:t>
            </a:r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|</a:t>
            </a:r>
            <a:r>
              <a:rPr lang="en-GB" sz="1200" b="0" dirty="0">
                <a:solidFill>
                  <a:srgbClr val="808080"/>
                </a:solidFill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000000"/>
                </a:solidFill>
                <a:latin typeface="Consolas" panose="020B0609020204030204" pitchFamily="49" charset="0"/>
              </a:rPr>
              <a:t>num2</a:t>
            </a:r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en-GB" sz="1200" b="0" dirty="0">
              <a:solidFill>
                <a:srgbClr val="808080"/>
              </a:solidFill>
              <a:latin typeface="Consolas" panose="020B0609020204030204" pitchFamily="49" charset="0"/>
            </a:endParaRPr>
          </a:p>
          <a:p>
            <a:r>
              <a:rPr lang="en-GB" sz="1200" b="0" dirty="0">
                <a:solidFill>
                  <a:srgbClr val="808080"/>
                </a:solidFill>
                <a:latin typeface="Consolas" panose="020B0609020204030204" pitchFamily="49" charset="0"/>
              </a:rPr>
              <a:t>   </a:t>
            </a:r>
            <a:r>
              <a:rPr lang="en-GB" sz="1200" b="0" dirty="0" err="1">
                <a:solidFill>
                  <a:srgbClr val="00B050"/>
                </a:solidFill>
                <a:latin typeface="Consolas" panose="020B0609020204030204" pitchFamily="49" charset="0"/>
              </a:rPr>
              <a:t>println</a:t>
            </a:r>
            <a:r>
              <a:rPr lang="en-GB" sz="1200" b="0" dirty="0">
                <a:solidFill>
                  <a:srgbClr val="00B050"/>
                </a:solidFill>
                <a:latin typeface="Consolas" panose="020B0609020204030204" pitchFamily="49" charset="0"/>
              </a:rPr>
              <a:t>!</a:t>
            </a:r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200" b="0" dirty="0">
                <a:solidFill>
                  <a:srgbClr val="7F007F"/>
                </a:solidFill>
                <a:latin typeface="Consolas" panose="020B0609020204030204" pitchFamily="49" charset="0"/>
              </a:rPr>
              <a:t>"num1 | num2 {}"</a:t>
            </a:r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GB" sz="1200" b="0" dirty="0">
                <a:solidFill>
                  <a:srgbClr val="000000"/>
                </a:solidFill>
                <a:latin typeface="Consolas" panose="020B0609020204030204" pitchFamily="49" charset="0"/>
              </a:rPr>
              <a:t>result</a:t>
            </a:r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r>
              <a:rPr lang="en-GB" sz="1200" b="0" dirty="0">
                <a:solidFill>
                  <a:srgbClr val="808080"/>
                </a:solidFill>
                <a:latin typeface="Consolas" panose="020B0609020204030204" pitchFamily="49" charset="0"/>
              </a:rPr>
              <a:t> </a:t>
            </a:r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en-GB" sz="1200" b="0" dirty="0">
              <a:solidFill>
                <a:srgbClr val="808080"/>
              </a:solidFill>
              <a:latin typeface="Consolas" panose="020B0609020204030204" pitchFamily="49" charset="0"/>
            </a:endParaRPr>
          </a:p>
          <a:p>
            <a:endParaRPr lang="en-GB" sz="1200" b="0" dirty="0">
              <a:solidFill>
                <a:srgbClr val="808080"/>
              </a:solidFill>
              <a:latin typeface="Consolas" panose="020B0609020204030204" pitchFamily="49" charset="0"/>
            </a:endParaRPr>
          </a:p>
          <a:p>
            <a:r>
              <a:rPr lang="en-GB" sz="1200" b="0" dirty="0">
                <a:solidFill>
                  <a:srgbClr val="808080"/>
                </a:solidFill>
                <a:latin typeface="Consolas" panose="020B0609020204030204" pitchFamily="49" charset="0"/>
              </a:rPr>
              <a:t>   </a:t>
            </a:r>
            <a:r>
              <a:rPr lang="en-GB" sz="1200" b="0" dirty="0">
                <a:solidFill>
                  <a:srgbClr val="000000"/>
                </a:solidFill>
                <a:latin typeface="Consolas" panose="020B0609020204030204" pitchFamily="49" charset="0"/>
              </a:rPr>
              <a:t>result</a:t>
            </a:r>
            <a:r>
              <a:rPr lang="en-GB" sz="1200" b="0" dirty="0">
                <a:solidFill>
                  <a:srgbClr val="808080"/>
                </a:solidFill>
                <a:latin typeface="Consolas" panose="020B0609020204030204" pitchFamily="49" charset="0"/>
              </a:rPr>
              <a:t> </a:t>
            </a:r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1200" b="0" dirty="0">
                <a:solidFill>
                  <a:srgbClr val="808080"/>
                </a:solidFill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000000"/>
                </a:solidFill>
                <a:latin typeface="Consolas" panose="020B0609020204030204" pitchFamily="49" charset="0"/>
              </a:rPr>
              <a:t>num1</a:t>
            </a:r>
            <a:r>
              <a:rPr lang="en-GB" sz="1200" b="0" dirty="0">
                <a:solidFill>
                  <a:srgbClr val="808080"/>
                </a:solidFill>
                <a:latin typeface="Consolas" panose="020B0609020204030204" pitchFamily="49" charset="0"/>
              </a:rPr>
              <a:t> </a:t>
            </a:r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^</a:t>
            </a:r>
            <a:r>
              <a:rPr lang="en-GB" sz="1200" b="0" dirty="0">
                <a:solidFill>
                  <a:srgbClr val="808080"/>
                </a:solidFill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000000"/>
                </a:solidFill>
                <a:latin typeface="Consolas" panose="020B0609020204030204" pitchFamily="49" charset="0"/>
              </a:rPr>
              <a:t>num2</a:t>
            </a:r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en-GB" sz="1200" b="0" dirty="0">
              <a:solidFill>
                <a:srgbClr val="808080"/>
              </a:solidFill>
              <a:latin typeface="Consolas" panose="020B0609020204030204" pitchFamily="49" charset="0"/>
            </a:endParaRPr>
          </a:p>
          <a:p>
            <a:r>
              <a:rPr lang="en-GB" sz="1200" b="0" dirty="0">
                <a:solidFill>
                  <a:srgbClr val="808080"/>
                </a:solidFill>
                <a:latin typeface="Consolas" panose="020B0609020204030204" pitchFamily="49" charset="0"/>
              </a:rPr>
              <a:t>   </a:t>
            </a:r>
            <a:r>
              <a:rPr lang="en-GB" sz="1200" b="0" dirty="0" err="1">
                <a:solidFill>
                  <a:srgbClr val="00B050"/>
                </a:solidFill>
                <a:latin typeface="Consolas" panose="020B0609020204030204" pitchFamily="49" charset="0"/>
              </a:rPr>
              <a:t>println</a:t>
            </a:r>
            <a:r>
              <a:rPr lang="en-GB" sz="1200" b="0" dirty="0">
                <a:solidFill>
                  <a:srgbClr val="00B050"/>
                </a:solidFill>
                <a:latin typeface="Consolas" panose="020B0609020204030204" pitchFamily="49" charset="0"/>
              </a:rPr>
              <a:t>!</a:t>
            </a:r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200" b="0" dirty="0">
                <a:solidFill>
                  <a:srgbClr val="7F007F"/>
                </a:solidFill>
                <a:latin typeface="Consolas" panose="020B0609020204030204" pitchFamily="49" charset="0"/>
              </a:rPr>
              <a:t>"num1 ^ num2 {}"</a:t>
            </a:r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GB" sz="1200" b="0" dirty="0">
                <a:solidFill>
                  <a:srgbClr val="000000"/>
                </a:solidFill>
                <a:latin typeface="Consolas" panose="020B0609020204030204" pitchFamily="49" charset="0"/>
              </a:rPr>
              <a:t>result</a:t>
            </a:r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GB" sz="1200" b="0" dirty="0">
              <a:solidFill>
                <a:srgbClr val="808080"/>
              </a:solidFill>
              <a:latin typeface="Consolas" panose="020B0609020204030204" pitchFamily="49" charset="0"/>
            </a:endParaRPr>
          </a:p>
          <a:p>
            <a:endParaRPr lang="en-GB" sz="1200" b="0" dirty="0">
              <a:solidFill>
                <a:srgbClr val="808080"/>
              </a:solidFill>
              <a:latin typeface="Consolas" panose="020B0609020204030204" pitchFamily="49" charset="0"/>
            </a:endParaRPr>
          </a:p>
          <a:p>
            <a:r>
              <a:rPr lang="en-GB" sz="1200" b="0" dirty="0">
                <a:solidFill>
                  <a:srgbClr val="808080"/>
                </a:solidFill>
                <a:latin typeface="Consolas" panose="020B0609020204030204" pitchFamily="49" charset="0"/>
              </a:rPr>
              <a:t>   </a:t>
            </a:r>
            <a:r>
              <a:rPr lang="en-GB" sz="1200" b="0" dirty="0">
                <a:solidFill>
                  <a:srgbClr val="000000"/>
                </a:solidFill>
                <a:latin typeface="Consolas" panose="020B0609020204030204" pitchFamily="49" charset="0"/>
              </a:rPr>
              <a:t>result</a:t>
            </a:r>
            <a:r>
              <a:rPr lang="en-GB" sz="1200" b="0" dirty="0">
                <a:solidFill>
                  <a:srgbClr val="808080"/>
                </a:solidFill>
                <a:latin typeface="Consolas" panose="020B0609020204030204" pitchFamily="49" charset="0"/>
              </a:rPr>
              <a:t> </a:t>
            </a:r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1200" b="0" dirty="0">
                <a:solidFill>
                  <a:srgbClr val="808080"/>
                </a:solidFill>
                <a:latin typeface="Consolas" panose="020B0609020204030204" pitchFamily="49" charset="0"/>
              </a:rPr>
              <a:t> </a:t>
            </a:r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!</a:t>
            </a:r>
            <a:r>
              <a:rPr lang="en-GB" sz="1200" b="0" dirty="0">
                <a:solidFill>
                  <a:srgbClr val="000000"/>
                </a:solidFill>
                <a:latin typeface="Consolas" panose="020B0609020204030204" pitchFamily="49" charset="0"/>
              </a:rPr>
              <a:t>num2</a:t>
            </a:r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en-GB" sz="1200" b="0" dirty="0">
              <a:solidFill>
                <a:srgbClr val="808080"/>
              </a:solidFill>
              <a:latin typeface="Consolas" panose="020B0609020204030204" pitchFamily="49" charset="0"/>
            </a:endParaRPr>
          </a:p>
          <a:p>
            <a:r>
              <a:rPr lang="en-GB" sz="1200" b="0" dirty="0">
                <a:solidFill>
                  <a:srgbClr val="808080"/>
                </a:solidFill>
                <a:latin typeface="Consolas" panose="020B0609020204030204" pitchFamily="49" charset="0"/>
              </a:rPr>
              <a:t>   </a:t>
            </a:r>
            <a:r>
              <a:rPr lang="en-GB" sz="1200" b="0" dirty="0" err="1">
                <a:solidFill>
                  <a:srgbClr val="00B050"/>
                </a:solidFill>
                <a:latin typeface="Consolas" panose="020B0609020204030204" pitchFamily="49" charset="0"/>
              </a:rPr>
              <a:t>println</a:t>
            </a:r>
            <a:r>
              <a:rPr lang="en-GB" sz="1200" b="0" dirty="0">
                <a:solidFill>
                  <a:srgbClr val="00B050"/>
                </a:solidFill>
                <a:latin typeface="Consolas" panose="020B0609020204030204" pitchFamily="49" charset="0"/>
              </a:rPr>
              <a:t>!</a:t>
            </a:r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200" b="0" dirty="0">
                <a:solidFill>
                  <a:srgbClr val="7F007F"/>
                </a:solidFill>
                <a:latin typeface="Consolas" panose="020B0609020204030204" pitchFamily="49" charset="0"/>
              </a:rPr>
              <a:t>"!num2 {}"</a:t>
            </a:r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GB" sz="1200" b="0" dirty="0">
                <a:solidFill>
                  <a:srgbClr val="000000"/>
                </a:solidFill>
                <a:latin typeface="Consolas" panose="020B0609020204030204" pitchFamily="49" charset="0"/>
              </a:rPr>
              <a:t>result</a:t>
            </a:r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GB" sz="1200" b="0" dirty="0">
              <a:solidFill>
                <a:srgbClr val="808080"/>
              </a:solidFill>
              <a:latin typeface="Consolas" panose="020B0609020204030204" pitchFamily="49" charset="0"/>
            </a:endParaRPr>
          </a:p>
          <a:p>
            <a:endParaRPr lang="en-GB" sz="1200" b="0" dirty="0">
              <a:solidFill>
                <a:srgbClr val="808080"/>
              </a:solidFill>
              <a:latin typeface="Consolas" panose="020B0609020204030204" pitchFamily="49" charset="0"/>
            </a:endParaRPr>
          </a:p>
          <a:p>
            <a:r>
              <a:rPr lang="en-GB" sz="1200" b="0" dirty="0">
                <a:solidFill>
                  <a:srgbClr val="808080"/>
                </a:solidFill>
                <a:latin typeface="Consolas" panose="020B0609020204030204" pitchFamily="49" charset="0"/>
              </a:rPr>
              <a:t>   </a:t>
            </a:r>
            <a:r>
              <a:rPr lang="en-GB" sz="1200" b="0" dirty="0">
                <a:solidFill>
                  <a:srgbClr val="000000"/>
                </a:solidFill>
                <a:latin typeface="Consolas" panose="020B0609020204030204" pitchFamily="49" charset="0"/>
              </a:rPr>
              <a:t>result</a:t>
            </a:r>
            <a:r>
              <a:rPr lang="en-GB" sz="1200" b="0" dirty="0">
                <a:solidFill>
                  <a:srgbClr val="808080"/>
                </a:solidFill>
                <a:latin typeface="Consolas" panose="020B0609020204030204" pitchFamily="49" charset="0"/>
              </a:rPr>
              <a:t> </a:t>
            </a:r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1200" b="0" dirty="0">
                <a:solidFill>
                  <a:srgbClr val="808080"/>
                </a:solidFill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000000"/>
                </a:solidFill>
                <a:latin typeface="Consolas" panose="020B0609020204030204" pitchFamily="49" charset="0"/>
              </a:rPr>
              <a:t>num1</a:t>
            </a:r>
            <a:r>
              <a:rPr lang="en-GB" sz="1200" b="0" dirty="0">
                <a:solidFill>
                  <a:srgbClr val="808080"/>
                </a:solidFill>
                <a:latin typeface="Consolas" panose="020B0609020204030204" pitchFamily="49" charset="0"/>
              </a:rPr>
              <a:t> </a:t>
            </a:r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&lt;&lt;</a:t>
            </a:r>
            <a:r>
              <a:rPr lang="en-GB" sz="1200" b="0" dirty="0">
                <a:solidFill>
                  <a:srgbClr val="808080"/>
                </a:solidFill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000000"/>
                </a:solidFill>
                <a:latin typeface="Consolas" panose="020B0609020204030204" pitchFamily="49" charset="0"/>
              </a:rPr>
              <a:t>2</a:t>
            </a:r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en-GB" sz="1200" b="0" dirty="0">
              <a:solidFill>
                <a:srgbClr val="808080"/>
              </a:solidFill>
              <a:latin typeface="Consolas" panose="020B0609020204030204" pitchFamily="49" charset="0"/>
            </a:endParaRPr>
          </a:p>
          <a:p>
            <a:r>
              <a:rPr lang="en-GB" sz="1200" b="0" dirty="0">
                <a:solidFill>
                  <a:srgbClr val="808080"/>
                </a:solidFill>
                <a:latin typeface="Consolas" panose="020B0609020204030204" pitchFamily="49" charset="0"/>
              </a:rPr>
              <a:t>   </a:t>
            </a:r>
            <a:r>
              <a:rPr lang="en-GB" sz="1200" b="0" dirty="0" err="1">
                <a:solidFill>
                  <a:srgbClr val="00B050"/>
                </a:solidFill>
                <a:latin typeface="Consolas" panose="020B0609020204030204" pitchFamily="49" charset="0"/>
              </a:rPr>
              <a:t>println</a:t>
            </a:r>
            <a:r>
              <a:rPr lang="en-GB" sz="1200" b="0" dirty="0">
                <a:solidFill>
                  <a:srgbClr val="00B050"/>
                </a:solidFill>
                <a:latin typeface="Consolas" panose="020B0609020204030204" pitchFamily="49" charset="0"/>
              </a:rPr>
              <a:t>!</a:t>
            </a:r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200" b="0" dirty="0">
                <a:solidFill>
                  <a:srgbClr val="7F007F"/>
                </a:solidFill>
                <a:latin typeface="Consolas" panose="020B0609020204030204" pitchFamily="49" charset="0"/>
              </a:rPr>
              <a:t>"num1 &lt;&lt; 2 {}"</a:t>
            </a:r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GB" sz="1200" b="0" dirty="0">
                <a:solidFill>
                  <a:srgbClr val="000000"/>
                </a:solidFill>
                <a:latin typeface="Consolas" panose="020B0609020204030204" pitchFamily="49" charset="0"/>
              </a:rPr>
              <a:t>result</a:t>
            </a:r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GB" sz="1200" b="0" dirty="0">
              <a:solidFill>
                <a:srgbClr val="808080"/>
              </a:solidFill>
              <a:latin typeface="Consolas" panose="020B0609020204030204" pitchFamily="49" charset="0"/>
            </a:endParaRPr>
          </a:p>
          <a:p>
            <a:endParaRPr lang="en-GB" sz="1200" b="0" dirty="0">
              <a:solidFill>
                <a:srgbClr val="808080"/>
              </a:solidFill>
              <a:latin typeface="Consolas" panose="020B0609020204030204" pitchFamily="49" charset="0"/>
            </a:endParaRPr>
          </a:p>
          <a:p>
            <a:r>
              <a:rPr lang="en-GB" sz="1200" b="0" dirty="0">
                <a:solidFill>
                  <a:srgbClr val="808080"/>
                </a:solidFill>
                <a:latin typeface="Consolas" panose="020B0609020204030204" pitchFamily="49" charset="0"/>
              </a:rPr>
              <a:t>   </a:t>
            </a:r>
            <a:r>
              <a:rPr lang="en-GB" sz="1200" b="0" dirty="0">
                <a:solidFill>
                  <a:srgbClr val="000000"/>
                </a:solidFill>
                <a:latin typeface="Consolas" panose="020B0609020204030204" pitchFamily="49" charset="0"/>
              </a:rPr>
              <a:t>result</a:t>
            </a:r>
            <a:r>
              <a:rPr lang="en-GB" sz="1200" b="0" dirty="0">
                <a:solidFill>
                  <a:srgbClr val="808080"/>
                </a:solidFill>
                <a:latin typeface="Consolas" panose="020B0609020204030204" pitchFamily="49" charset="0"/>
              </a:rPr>
              <a:t> </a:t>
            </a:r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1200" b="0" dirty="0">
                <a:solidFill>
                  <a:srgbClr val="808080"/>
                </a:solidFill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000000"/>
                </a:solidFill>
                <a:latin typeface="Consolas" panose="020B0609020204030204" pitchFamily="49" charset="0"/>
              </a:rPr>
              <a:t>num1</a:t>
            </a:r>
            <a:r>
              <a:rPr lang="en-GB" sz="1200" b="0" dirty="0">
                <a:solidFill>
                  <a:srgbClr val="808080"/>
                </a:solidFill>
                <a:latin typeface="Consolas" panose="020B0609020204030204" pitchFamily="49" charset="0"/>
              </a:rPr>
              <a:t> </a:t>
            </a:r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&gt;&gt;</a:t>
            </a:r>
            <a:r>
              <a:rPr lang="en-GB" sz="1200" b="0" dirty="0">
                <a:solidFill>
                  <a:srgbClr val="808080"/>
                </a:solidFill>
                <a:latin typeface="Consolas" panose="020B0609020204030204" pitchFamily="49" charset="0"/>
              </a:rPr>
              <a:t> </a:t>
            </a:r>
            <a:r>
              <a:rPr lang="en-GB" sz="1200" b="0" dirty="0">
                <a:solidFill>
                  <a:srgbClr val="000000"/>
                </a:solidFill>
                <a:latin typeface="Consolas" panose="020B0609020204030204" pitchFamily="49" charset="0"/>
              </a:rPr>
              <a:t>2</a:t>
            </a:r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en-GB" sz="1200" b="0" dirty="0">
              <a:solidFill>
                <a:srgbClr val="808080"/>
              </a:solidFill>
              <a:latin typeface="Consolas" panose="020B0609020204030204" pitchFamily="49" charset="0"/>
            </a:endParaRPr>
          </a:p>
          <a:p>
            <a:r>
              <a:rPr lang="en-GB" sz="1200" b="0" dirty="0">
                <a:solidFill>
                  <a:srgbClr val="808080"/>
                </a:solidFill>
                <a:latin typeface="Consolas" panose="020B0609020204030204" pitchFamily="49" charset="0"/>
              </a:rPr>
              <a:t>   </a:t>
            </a:r>
            <a:r>
              <a:rPr lang="en-GB" sz="1200" b="0" dirty="0" err="1">
                <a:solidFill>
                  <a:srgbClr val="00B050"/>
                </a:solidFill>
                <a:latin typeface="Consolas" panose="020B0609020204030204" pitchFamily="49" charset="0"/>
              </a:rPr>
              <a:t>println</a:t>
            </a:r>
            <a:r>
              <a:rPr lang="en-GB" sz="1200" b="0" dirty="0">
                <a:solidFill>
                  <a:srgbClr val="00B050"/>
                </a:solidFill>
                <a:latin typeface="Consolas" panose="020B0609020204030204" pitchFamily="49" charset="0"/>
              </a:rPr>
              <a:t>!</a:t>
            </a:r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200" b="0" dirty="0">
                <a:solidFill>
                  <a:srgbClr val="7F007F"/>
                </a:solidFill>
                <a:latin typeface="Consolas" panose="020B0609020204030204" pitchFamily="49" charset="0"/>
              </a:rPr>
              <a:t>"num1 &gt;&gt; 2 {}"</a:t>
            </a:r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GB" sz="1200" b="0" dirty="0">
                <a:solidFill>
                  <a:srgbClr val="000000"/>
                </a:solidFill>
                <a:latin typeface="Consolas" panose="020B0609020204030204" pitchFamily="49" charset="0"/>
              </a:rPr>
              <a:t>result</a:t>
            </a:r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GB" sz="1200" b="0" dirty="0">
              <a:solidFill>
                <a:srgbClr val="808080"/>
              </a:solidFill>
              <a:latin typeface="Consolas" panose="020B0609020204030204" pitchFamily="49" charset="0"/>
            </a:endParaRPr>
          </a:p>
          <a:p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GB" sz="1200" dirty="0">
              <a:latin typeface="Consolas" panose="020B0609020204030204" pitchFamily="49" charset="0"/>
            </a:endParaRPr>
          </a:p>
        </p:txBody>
      </p:sp>
      <p:pic>
        <p:nvPicPr>
          <p:cNvPr id="6" name="Picture 2" descr="logo">
            <a:extLst>
              <a:ext uri="{FF2B5EF4-FFF2-40B4-BE49-F238E27FC236}">
                <a16:creationId xmlns:a16="http://schemas.microsoft.com/office/drawing/2014/main" id="{94EED87C-4206-4A48-88E0-AF27F1EF78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44456" y="2442628"/>
            <a:ext cx="441370" cy="401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F6AF482-B466-456E-BCC6-085F3A5891D3}"/>
              </a:ext>
            </a:extLst>
          </p:cNvPr>
          <p:cNvSpPr txBox="1"/>
          <p:nvPr/>
        </p:nvSpPr>
        <p:spPr>
          <a:xfrm>
            <a:off x="9690266" y="5146990"/>
            <a:ext cx="1995054" cy="1432864"/>
          </a:xfrm>
          <a:prstGeom prst="rect">
            <a:avLst/>
          </a:prstGeom>
          <a:solidFill>
            <a:srgbClr val="000000"/>
          </a:solidFill>
        </p:spPr>
        <p:txBody>
          <a:bodyPr wrap="square">
            <a:noAutofit/>
          </a:bodyPr>
          <a:lstStyle/>
          <a:p>
            <a:r>
              <a:rPr lang="pt-BR" sz="1400" dirty="0">
                <a:solidFill>
                  <a:schemeClr val="bg1"/>
                </a:solidFill>
                <a:latin typeface="Consolas" panose="020B0609020204030204" pitchFamily="49" charset="0"/>
              </a:rPr>
              <a:t>num1 &amp; num2 0</a:t>
            </a:r>
          </a:p>
          <a:p>
            <a:r>
              <a:rPr lang="pt-BR" sz="1400" dirty="0">
                <a:solidFill>
                  <a:schemeClr val="bg1"/>
                </a:solidFill>
                <a:latin typeface="Consolas" panose="020B0609020204030204" pitchFamily="49" charset="0"/>
              </a:rPr>
              <a:t>num1 | num2 13</a:t>
            </a:r>
          </a:p>
          <a:p>
            <a:r>
              <a:rPr lang="pt-BR" sz="1400" dirty="0">
                <a:solidFill>
                  <a:schemeClr val="bg1"/>
                </a:solidFill>
                <a:latin typeface="Consolas" panose="020B0609020204030204" pitchFamily="49" charset="0"/>
              </a:rPr>
              <a:t>num1 ^ num2 13</a:t>
            </a:r>
          </a:p>
          <a:p>
            <a:r>
              <a:rPr lang="pt-BR" sz="1400" dirty="0">
                <a:solidFill>
                  <a:schemeClr val="bg1"/>
                </a:solidFill>
                <a:latin typeface="Consolas" panose="020B0609020204030204" pitchFamily="49" charset="0"/>
              </a:rPr>
              <a:t>!num2 -6</a:t>
            </a:r>
          </a:p>
          <a:p>
            <a:r>
              <a:rPr lang="pt-BR" sz="1400" dirty="0">
                <a:solidFill>
                  <a:schemeClr val="bg1"/>
                </a:solidFill>
                <a:latin typeface="Consolas" panose="020B0609020204030204" pitchFamily="49" charset="0"/>
              </a:rPr>
              <a:t>num1 &lt;&lt; 2 32</a:t>
            </a:r>
          </a:p>
          <a:p>
            <a:r>
              <a:rPr lang="pt-BR" sz="1400" dirty="0">
                <a:solidFill>
                  <a:schemeClr val="bg1"/>
                </a:solidFill>
                <a:latin typeface="Consolas" panose="020B0609020204030204" pitchFamily="49" charset="0"/>
              </a:rPr>
              <a:t>num1 &gt;&gt; 2 2</a:t>
            </a:r>
            <a:endParaRPr lang="en-GB" sz="14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98EE92-3B7A-4054-8F8B-AD6CC5EF7E59}"/>
              </a:ext>
            </a:extLst>
          </p:cNvPr>
          <p:cNvSpPr txBox="1"/>
          <p:nvPr/>
        </p:nvSpPr>
        <p:spPr>
          <a:xfrm>
            <a:off x="8493169" y="5146990"/>
            <a:ext cx="1149763" cy="369332"/>
          </a:xfrm>
          <a:prstGeom prst="rect">
            <a:avLst/>
          </a:prstGeom>
          <a:solidFill>
            <a:srgbClr val="00B050"/>
          </a:solidFill>
        </p:spPr>
        <p:txBody>
          <a:bodyPr wrap="square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STDOUT</a:t>
            </a:r>
          </a:p>
        </p:txBody>
      </p:sp>
    </p:spTree>
    <p:extLst>
      <p:ext uri="{BB962C8B-B14F-4D97-AF65-F5344CB8AC3E}">
        <p14:creationId xmlns:p14="http://schemas.microsoft.com/office/powerpoint/2010/main" val="34748343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C4C09A-BAA6-48A5-BF63-47DC150A5C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Lab #11: Logical Expressions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AAA23F-90CD-42D3-A6E6-628D636D8E6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GB" dirty="0"/>
              <a:t>Building a quick Rust program to demonstrate the use of logical expressions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989708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468FE31-9F78-430F-90B3-CEADBDE090F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Summary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C0AF58-AE67-49F5-BAD7-F6278F3BEFC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6000" y="1242033"/>
            <a:ext cx="5621337" cy="5301985"/>
          </a:xfrm>
        </p:spPr>
        <p:txBody>
          <a:bodyPr/>
          <a:lstStyle/>
          <a:p>
            <a:pPr marL="261938" lvl="1" indent="-261938">
              <a:spcAft>
                <a:spcPts val="600"/>
              </a:spcAft>
            </a:pPr>
            <a:r>
              <a:rPr lang="en-US" sz="2000" dirty="0"/>
              <a:t>Rust has a typical complement of C-like operators</a:t>
            </a:r>
          </a:p>
          <a:p>
            <a:pPr marL="261938" lvl="1" indent="-261938">
              <a:spcAft>
                <a:spcPts val="600"/>
              </a:spcAft>
            </a:pPr>
            <a:r>
              <a:rPr lang="en-US" sz="2000" dirty="0"/>
              <a:t>Operators act on operands as part of expressions</a:t>
            </a:r>
          </a:p>
          <a:p>
            <a:pPr marL="261938" lvl="1" indent="-261938">
              <a:spcAft>
                <a:spcPts val="600"/>
              </a:spcAft>
            </a:pPr>
            <a:r>
              <a:rPr lang="en-US" sz="2000" dirty="0"/>
              <a:t>Expressions can form part of an executable statement</a:t>
            </a:r>
          </a:p>
          <a:p>
            <a:pPr marL="261938" lvl="1" indent="-261938">
              <a:spcAft>
                <a:spcPts val="600"/>
              </a:spcAft>
            </a:pPr>
            <a:r>
              <a:rPr lang="en-US" sz="2000" dirty="0"/>
              <a:t>Operators have precedence and associativity</a:t>
            </a:r>
          </a:p>
          <a:p>
            <a:pPr marL="628650" lvl="1" indent="-355600">
              <a:spcAft>
                <a:spcPts val="600"/>
              </a:spcAft>
            </a:pPr>
            <a:r>
              <a:rPr lang="en-US" dirty="0"/>
              <a:t>not dissimilar to C-family languages</a:t>
            </a:r>
          </a:p>
          <a:p>
            <a:pPr marL="273050" lvl="1" indent="-273050">
              <a:spcAft>
                <a:spcPts val="600"/>
              </a:spcAft>
            </a:pPr>
            <a:r>
              <a:rPr lang="en-US" sz="2000" dirty="0"/>
              <a:t>Care must be taken when writing arithmetic expressions</a:t>
            </a:r>
          </a:p>
          <a:p>
            <a:pPr marL="628650" lvl="1" indent="-355600">
              <a:spcAft>
                <a:spcPts val="600"/>
              </a:spcAft>
            </a:pPr>
            <a:r>
              <a:rPr lang="en-US" dirty="0"/>
              <a:t>be explicit with data types, especially numeric literals</a:t>
            </a:r>
          </a:p>
          <a:p>
            <a:pPr marL="628650" lvl="1" indent="-355600">
              <a:spcAft>
                <a:spcPts val="600"/>
              </a:spcAft>
            </a:pPr>
            <a:r>
              <a:rPr lang="en-US" dirty="0"/>
              <a:t>you may need to explicitly cast "as" compatible types</a:t>
            </a:r>
          </a:p>
          <a:p>
            <a:pPr marL="628650" lvl="1" indent="-355600">
              <a:spcAft>
                <a:spcPts val="600"/>
              </a:spcAft>
            </a:pPr>
            <a:endParaRPr lang="en-US" sz="2000" dirty="0"/>
          </a:p>
          <a:p>
            <a:pPr marL="265113" indent="-265113">
              <a:spcAft>
                <a:spcPts val="600"/>
              </a:spcAft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5908850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C9D1E-941B-4AC8-9045-28E4F4E11FC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Any 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77A144-A6AC-44B5-8741-DF523373A4A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12811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4ED064-971D-4938-83D4-CCCA2529F6A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Appendices</a:t>
            </a:r>
          </a:p>
        </p:txBody>
      </p:sp>
    </p:spTree>
    <p:extLst>
      <p:ext uri="{BB962C8B-B14F-4D97-AF65-F5344CB8AC3E}">
        <p14:creationId xmlns:p14="http://schemas.microsoft.com/office/powerpoint/2010/main" val="38160474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DDB37C8D-06C7-4A68-81EC-70F07CA1189F}"/>
              </a:ext>
            </a:extLst>
          </p:cNvPr>
          <p:cNvGraphicFramePr>
            <a:graphicFrameLocks noGrp="1"/>
          </p:cNvGraphicFramePr>
          <p:nvPr/>
        </p:nvGraphicFramePr>
        <p:xfrm>
          <a:off x="4664349" y="5694006"/>
          <a:ext cx="6985705" cy="944880"/>
        </p:xfrm>
        <a:graphic>
          <a:graphicData uri="http://schemas.openxmlformats.org/drawingml/2006/table">
            <a:tbl>
              <a:tblPr/>
              <a:tblGrid>
                <a:gridCol w="1085152">
                  <a:extLst>
                    <a:ext uri="{9D8B030D-6E8A-4147-A177-3AD203B41FA5}">
                      <a16:colId xmlns:a16="http://schemas.microsoft.com/office/drawing/2014/main" val="2192744656"/>
                    </a:ext>
                  </a:extLst>
                </a:gridCol>
                <a:gridCol w="1085152">
                  <a:extLst>
                    <a:ext uri="{9D8B030D-6E8A-4147-A177-3AD203B41FA5}">
                      <a16:colId xmlns:a16="http://schemas.microsoft.com/office/drawing/2014/main" val="3865089521"/>
                    </a:ext>
                  </a:extLst>
                </a:gridCol>
                <a:gridCol w="1085152">
                  <a:extLst>
                    <a:ext uri="{9D8B030D-6E8A-4147-A177-3AD203B41FA5}">
                      <a16:colId xmlns:a16="http://schemas.microsoft.com/office/drawing/2014/main" val="4094844649"/>
                    </a:ext>
                  </a:extLst>
                </a:gridCol>
                <a:gridCol w="1085152">
                  <a:extLst>
                    <a:ext uri="{9D8B030D-6E8A-4147-A177-3AD203B41FA5}">
                      <a16:colId xmlns:a16="http://schemas.microsoft.com/office/drawing/2014/main" val="827843363"/>
                    </a:ext>
                  </a:extLst>
                </a:gridCol>
                <a:gridCol w="1085152">
                  <a:extLst>
                    <a:ext uri="{9D8B030D-6E8A-4147-A177-3AD203B41FA5}">
                      <a16:colId xmlns:a16="http://schemas.microsoft.com/office/drawing/2014/main" val="3679680566"/>
                    </a:ext>
                  </a:extLst>
                </a:gridCol>
                <a:gridCol w="1559945">
                  <a:extLst>
                    <a:ext uri="{9D8B030D-6E8A-4147-A177-3AD203B41FA5}">
                      <a16:colId xmlns:a16="http://schemas.microsoft.com/office/drawing/2014/main" val="3139356258"/>
                    </a:ext>
                  </a:extLst>
                </a:gridCol>
              </a:tblGrid>
              <a:tr h="496678">
                <a:tc gridSpan="6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600" b="1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Segoe UI"/>
                        </a:rPr>
                        <a:t>Rust keywords (Weak)</a:t>
                      </a:r>
                    </a:p>
                  </a:txBody>
                  <a:tcPr marL="95250" marR="76200" marT="142875" marB="133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8523008"/>
                  </a:ext>
                </a:extLst>
              </a:tr>
              <a:tr h="405712">
                <a:tc>
                  <a:txBody>
                    <a:bodyPr/>
                    <a:lstStyle/>
                    <a:p>
                      <a:pPr algn="ctr"/>
                      <a:r>
                        <a:rPr lang="en-GB" sz="1600" b="1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dyn</a:t>
                      </a:r>
                      <a:r>
                        <a:rPr lang="en-GB" sz="1600" b="1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*</a:t>
                      </a:r>
                    </a:p>
                  </a:txBody>
                  <a:tcPr marL="95250" marR="76200" marT="95250" marB="8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1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'static</a:t>
                      </a:r>
                    </a:p>
                  </a:txBody>
                  <a:tcPr marL="95250" marR="76200" marT="95250" marB="8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1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union</a:t>
                      </a:r>
                    </a:p>
                  </a:txBody>
                  <a:tcPr marL="95250" marR="76200" marT="95250" marB="8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 b="1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95250" marR="76200" marT="95250" marB="8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1600" b="1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95250" marR="76200" marT="95250" marB="857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 b="1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95250" marR="76200" marT="95250" marB="857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56818870"/>
                  </a:ext>
                </a:extLst>
              </a:tr>
            </a:tbl>
          </a:graphicData>
        </a:graphic>
      </p:graphicFrame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5496E65-8991-4BBD-B637-D7424016E2E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Rust keywords 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A5E1D066-C865-4DEB-8A78-F1E82A1E83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3402495"/>
              </p:ext>
            </p:extLst>
          </p:nvPr>
        </p:nvGraphicFramePr>
        <p:xfrm>
          <a:off x="4664350" y="162483"/>
          <a:ext cx="6985704" cy="3493770"/>
        </p:xfrm>
        <a:graphic>
          <a:graphicData uri="http://schemas.openxmlformats.org/drawingml/2006/table">
            <a:tbl>
              <a:tblPr/>
              <a:tblGrid>
                <a:gridCol w="1164284">
                  <a:extLst>
                    <a:ext uri="{9D8B030D-6E8A-4147-A177-3AD203B41FA5}">
                      <a16:colId xmlns:a16="http://schemas.microsoft.com/office/drawing/2014/main" val="3004296434"/>
                    </a:ext>
                  </a:extLst>
                </a:gridCol>
                <a:gridCol w="1164284">
                  <a:extLst>
                    <a:ext uri="{9D8B030D-6E8A-4147-A177-3AD203B41FA5}">
                      <a16:colId xmlns:a16="http://schemas.microsoft.com/office/drawing/2014/main" val="2783717660"/>
                    </a:ext>
                  </a:extLst>
                </a:gridCol>
                <a:gridCol w="1164284">
                  <a:extLst>
                    <a:ext uri="{9D8B030D-6E8A-4147-A177-3AD203B41FA5}">
                      <a16:colId xmlns:a16="http://schemas.microsoft.com/office/drawing/2014/main" val="201381472"/>
                    </a:ext>
                  </a:extLst>
                </a:gridCol>
                <a:gridCol w="1164284">
                  <a:extLst>
                    <a:ext uri="{9D8B030D-6E8A-4147-A177-3AD203B41FA5}">
                      <a16:colId xmlns:a16="http://schemas.microsoft.com/office/drawing/2014/main" val="605907375"/>
                    </a:ext>
                  </a:extLst>
                </a:gridCol>
                <a:gridCol w="1164284">
                  <a:extLst>
                    <a:ext uri="{9D8B030D-6E8A-4147-A177-3AD203B41FA5}">
                      <a16:colId xmlns:a16="http://schemas.microsoft.com/office/drawing/2014/main" val="3883080512"/>
                    </a:ext>
                  </a:extLst>
                </a:gridCol>
                <a:gridCol w="1164284">
                  <a:extLst>
                    <a:ext uri="{9D8B030D-6E8A-4147-A177-3AD203B41FA5}">
                      <a16:colId xmlns:a16="http://schemas.microsoft.com/office/drawing/2014/main" val="1956129410"/>
                    </a:ext>
                  </a:extLst>
                </a:gridCol>
              </a:tblGrid>
              <a:tr h="0">
                <a:tc gridSpan="6">
                  <a:txBody>
                    <a:bodyPr/>
                    <a:lstStyle/>
                    <a:p>
                      <a:pPr algn="ctr"/>
                      <a:r>
                        <a:rPr lang="en-GB" sz="1600" b="1" i="0" u="none" strike="noStrike" cap="none" spc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Segoe UI"/>
                        </a:rPr>
                        <a:t>Rust keywords (Strict)</a:t>
                      </a:r>
                    </a:p>
                  </a:txBody>
                  <a:tcPr marL="95250" marR="76200" marT="142875" marB="133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6694401"/>
                  </a:ext>
                </a:extLst>
              </a:tr>
              <a:tr h="368779">
                <a:tc>
                  <a:txBody>
                    <a:bodyPr/>
                    <a:lstStyle/>
                    <a:p>
                      <a:pPr algn="ctr"/>
                      <a:r>
                        <a:rPr lang="en-GB" sz="1600" b="1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as</a:t>
                      </a:r>
                    </a:p>
                  </a:txBody>
                  <a:tcPr marL="95250" marR="76200" marT="95250" marB="8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1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async*</a:t>
                      </a:r>
                    </a:p>
                  </a:txBody>
                  <a:tcPr marL="95250" marR="76200" marT="95250" marB="8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1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await*</a:t>
                      </a:r>
                    </a:p>
                  </a:txBody>
                  <a:tcPr marL="95250" marR="76200" marT="95250" marB="8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1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break</a:t>
                      </a:r>
                    </a:p>
                  </a:txBody>
                  <a:tcPr marL="95250" marR="76200" marT="95250" marB="8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1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const</a:t>
                      </a:r>
                      <a:endParaRPr lang="en-GB" sz="1600" b="1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95250" marR="76200" marT="95250" marB="8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1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continue</a:t>
                      </a:r>
                    </a:p>
                  </a:txBody>
                  <a:tcPr marL="95250" marR="76200" marT="95250" marB="8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6252449"/>
                  </a:ext>
                </a:extLst>
              </a:tr>
              <a:tr h="368779">
                <a:tc>
                  <a:txBody>
                    <a:bodyPr/>
                    <a:lstStyle/>
                    <a:p>
                      <a:pPr algn="ctr"/>
                      <a:r>
                        <a:rPr lang="en-GB" sz="1600" b="1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crate</a:t>
                      </a:r>
                    </a:p>
                  </a:txBody>
                  <a:tcPr marL="95250" marR="76200" marT="95250" marB="8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1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dyn</a:t>
                      </a:r>
                      <a:r>
                        <a:rPr lang="en-GB" sz="1600" b="1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*</a:t>
                      </a:r>
                    </a:p>
                  </a:txBody>
                  <a:tcPr marL="95250" marR="76200" marT="95250" marB="8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1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else</a:t>
                      </a:r>
                    </a:p>
                  </a:txBody>
                  <a:tcPr marL="95250" marR="76200" marT="95250" marB="8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1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enum</a:t>
                      </a:r>
                      <a:endParaRPr lang="en-GB" sz="1600" b="1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95250" marR="76200" marT="95250" marB="8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1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extern</a:t>
                      </a:r>
                    </a:p>
                  </a:txBody>
                  <a:tcPr marL="95250" marR="76200" marT="95250" marB="8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1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false</a:t>
                      </a:r>
                    </a:p>
                  </a:txBody>
                  <a:tcPr marL="95250" marR="76200" marT="95250" marB="8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7583506"/>
                  </a:ext>
                </a:extLst>
              </a:tr>
              <a:tr h="36877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1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fn</a:t>
                      </a:r>
                      <a:endParaRPr lang="en-GB" sz="1600" b="1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95250" marR="76200" marT="95250" marB="8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1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for</a:t>
                      </a:r>
                    </a:p>
                  </a:txBody>
                  <a:tcPr marL="95250" marR="76200" marT="95250" marB="8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1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if</a:t>
                      </a:r>
                    </a:p>
                  </a:txBody>
                  <a:tcPr marL="95250" marR="76200" marT="95250" marB="8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1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impl</a:t>
                      </a:r>
                      <a:endParaRPr lang="en-GB" sz="1600" b="1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95250" marR="76200" marT="95250" marB="8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1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</a:t>
                      </a:r>
                    </a:p>
                  </a:txBody>
                  <a:tcPr marL="95250" marR="76200" marT="95250" marB="8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1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mod</a:t>
                      </a:r>
                    </a:p>
                  </a:txBody>
                  <a:tcPr marL="95250" marR="76200" marT="95250" marB="8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601619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1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let</a:t>
                      </a:r>
                    </a:p>
                  </a:txBody>
                  <a:tcPr marL="95250" marR="76200" marT="95250" marB="8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1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loop</a:t>
                      </a:r>
                    </a:p>
                  </a:txBody>
                  <a:tcPr marL="95250" marR="76200" marT="95250" marB="8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1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match</a:t>
                      </a:r>
                    </a:p>
                  </a:txBody>
                  <a:tcPr marL="95250" marR="76200" marT="95250" marB="8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1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move</a:t>
                      </a:r>
                    </a:p>
                  </a:txBody>
                  <a:tcPr marL="95250" marR="76200" marT="95250" marB="8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1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mut</a:t>
                      </a:r>
                    </a:p>
                  </a:txBody>
                  <a:tcPr marL="95250" marR="76200" marT="95250" marB="8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1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pub</a:t>
                      </a:r>
                    </a:p>
                  </a:txBody>
                  <a:tcPr marL="95250" marR="76200" marT="95250" marB="8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0683538"/>
                  </a:ext>
                </a:extLst>
              </a:tr>
              <a:tr h="36877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1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ref</a:t>
                      </a:r>
                    </a:p>
                  </a:txBody>
                  <a:tcPr marL="95250" marR="76200" marT="95250" marB="8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1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return</a:t>
                      </a:r>
                    </a:p>
                  </a:txBody>
                  <a:tcPr marL="95250" marR="76200" marT="95250" marB="8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1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self</a:t>
                      </a:r>
                    </a:p>
                  </a:txBody>
                  <a:tcPr marL="95250" marR="76200" marT="95250" marB="8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1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static</a:t>
                      </a:r>
                    </a:p>
                  </a:txBody>
                  <a:tcPr marL="95250" marR="76200" marT="95250" marB="8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1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struct</a:t>
                      </a:r>
                    </a:p>
                  </a:txBody>
                  <a:tcPr marL="95250" marR="76200" marT="95250" marB="8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1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super</a:t>
                      </a:r>
                    </a:p>
                  </a:txBody>
                  <a:tcPr marL="95250" marR="76200" marT="95250" marB="8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2390037"/>
                  </a:ext>
                </a:extLst>
              </a:tr>
              <a:tr h="36877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1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trait</a:t>
                      </a:r>
                    </a:p>
                  </a:txBody>
                  <a:tcPr marL="95250" marR="76200" marT="95250" marB="8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1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true</a:t>
                      </a:r>
                    </a:p>
                  </a:txBody>
                  <a:tcPr marL="95250" marR="76200" marT="95250" marB="8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1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type</a:t>
                      </a:r>
                    </a:p>
                  </a:txBody>
                  <a:tcPr marL="95250" marR="76200" marT="95250" marB="8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unsafe</a:t>
                      </a:r>
                      <a:endParaRPr lang="en-GB" sz="1600" b="1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95250" marR="76200" marT="95250" marB="8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1" u="none" strike="noStrike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use</a:t>
                      </a:r>
                      <a:endParaRPr lang="en-GB" sz="1600" b="1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95250" marR="76200" marT="95250" marB="8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1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where</a:t>
                      </a:r>
                    </a:p>
                  </a:txBody>
                  <a:tcPr marL="95250" marR="76200" marT="95250" marB="8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173517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GB" sz="1600" b="1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while</a:t>
                      </a:r>
                    </a:p>
                  </a:txBody>
                  <a:tcPr marL="95250" marR="76200" marT="95250" marB="8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 b="1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95250" marR="76200" marT="95250" marB="8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 b="1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95250" marR="76200" marT="95250" marB="857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 b="1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95250" marR="76200" marT="95250" marB="857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 b="1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95250" marR="76200" marT="95250" marB="857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 b="1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95250" marR="76200" marT="95250" marB="857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3145372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A1F60098-ED3A-4837-A941-4A12BB5AB11E}"/>
              </a:ext>
            </a:extLst>
          </p:cNvPr>
          <p:cNvSpPr txBox="1"/>
          <p:nvPr/>
        </p:nvSpPr>
        <p:spPr>
          <a:xfrm>
            <a:off x="9093478" y="3336194"/>
            <a:ext cx="2285114" cy="221932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r"/>
            <a:r>
              <a:rPr lang="en-GB" sz="1400" b="1" dirty="0"/>
              <a:t>*</a:t>
            </a:r>
            <a:r>
              <a:rPr lang="en-GB" sz="1400" dirty="0"/>
              <a:t> as of Rust's 2018 </a:t>
            </a:r>
            <a:r>
              <a:rPr lang="en-GB" sz="1400" dirty="0" err="1"/>
              <a:t>Lexer</a:t>
            </a:r>
            <a:endParaRPr lang="en-GB" sz="1400" dirty="0"/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57878743-288E-498E-823A-E09989C2F2F2}"/>
              </a:ext>
            </a:extLst>
          </p:cNvPr>
          <p:cNvGraphicFramePr>
            <a:graphicFrameLocks noGrp="1"/>
          </p:cNvGraphicFramePr>
          <p:nvPr/>
        </p:nvGraphicFramePr>
        <p:xfrm>
          <a:off x="4664349" y="3809257"/>
          <a:ext cx="6948000" cy="1794510"/>
        </p:xfrm>
        <a:graphic>
          <a:graphicData uri="http://schemas.openxmlformats.org/drawingml/2006/table">
            <a:tbl>
              <a:tblPr/>
              <a:tblGrid>
                <a:gridCol w="1158000">
                  <a:extLst>
                    <a:ext uri="{9D8B030D-6E8A-4147-A177-3AD203B41FA5}">
                      <a16:colId xmlns:a16="http://schemas.microsoft.com/office/drawing/2014/main" val="3004296434"/>
                    </a:ext>
                  </a:extLst>
                </a:gridCol>
                <a:gridCol w="1158000">
                  <a:extLst>
                    <a:ext uri="{9D8B030D-6E8A-4147-A177-3AD203B41FA5}">
                      <a16:colId xmlns:a16="http://schemas.microsoft.com/office/drawing/2014/main" val="2783717660"/>
                    </a:ext>
                  </a:extLst>
                </a:gridCol>
                <a:gridCol w="1158000">
                  <a:extLst>
                    <a:ext uri="{9D8B030D-6E8A-4147-A177-3AD203B41FA5}">
                      <a16:colId xmlns:a16="http://schemas.microsoft.com/office/drawing/2014/main" val="201381472"/>
                    </a:ext>
                  </a:extLst>
                </a:gridCol>
                <a:gridCol w="1158000">
                  <a:extLst>
                    <a:ext uri="{9D8B030D-6E8A-4147-A177-3AD203B41FA5}">
                      <a16:colId xmlns:a16="http://schemas.microsoft.com/office/drawing/2014/main" val="605907375"/>
                    </a:ext>
                  </a:extLst>
                </a:gridCol>
                <a:gridCol w="1158000">
                  <a:extLst>
                    <a:ext uri="{9D8B030D-6E8A-4147-A177-3AD203B41FA5}">
                      <a16:colId xmlns:a16="http://schemas.microsoft.com/office/drawing/2014/main" val="3883080512"/>
                    </a:ext>
                  </a:extLst>
                </a:gridCol>
                <a:gridCol w="1158000">
                  <a:extLst>
                    <a:ext uri="{9D8B030D-6E8A-4147-A177-3AD203B41FA5}">
                      <a16:colId xmlns:a16="http://schemas.microsoft.com/office/drawing/2014/main" val="1956129410"/>
                    </a:ext>
                  </a:extLst>
                </a:gridCol>
              </a:tblGrid>
              <a:tr h="326234">
                <a:tc gridSpan="6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600" b="1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Segoe UI"/>
                        </a:rPr>
                        <a:t>Rust keywords (Reserved)</a:t>
                      </a:r>
                    </a:p>
                  </a:txBody>
                  <a:tcPr marL="95250" marR="76200" marT="142875" marB="133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6694401"/>
                  </a:ext>
                </a:extLst>
              </a:tr>
              <a:tr h="409070">
                <a:tc>
                  <a:txBody>
                    <a:bodyPr/>
                    <a:lstStyle/>
                    <a:p>
                      <a:pPr algn="ctr"/>
                      <a:r>
                        <a:rPr lang="en-GB" sz="1600" b="1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abstract</a:t>
                      </a:r>
                    </a:p>
                  </a:txBody>
                  <a:tcPr marL="95250" marR="76200" marT="95250" marB="8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1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become</a:t>
                      </a:r>
                    </a:p>
                  </a:txBody>
                  <a:tcPr marL="95250" marR="76200" marT="95250" marB="8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1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box</a:t>
                      </a:r>
                    </a:p>
                  </a:txBody>
                  <a:tcPr marL="95250" marR="76200" marT="95250" marB="8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1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do</a:t>
                      </a:r>
                    </a:p>
                  </a:txBody>
                  <a:tcPr marL="95250" marR="76200" marT="95250" marB="8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1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final</a:t>
                      </a:r>
                    </a:p>
                  </a:txBody>
                  <a:tcPr marL="95250" marR="76200" marT="95250" marB="8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1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macro</a:t>
                      </a:r>
                    </a:p>
                  </a:txBody>
                  <a:tcPr marL="95250" marR="76200" marT="95250" marB="8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6252449"/>
                  </a:ext>
                </a:extLst>
              </a:tr>
              <a:tr h="409070">
                <a:tc>
                  <a:txBody>
                    <a:bodyPr/>
                    <a:lstStyle/>
                    <a:p>
                      <a:pPr algn="ctr"/>
                      <a:r>
                        <a:rPr lang="en-GB" sz="1600" b="1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override</a:t>
                      </a:r>
                    </a:p>
                  </a:txBody>
                  <a:tcPr marL="95250" marR="76200" marT="95250" marB="8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1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priv</a:t>
                      </a:r>
                      <a:endParaRPr lang="en-GB" sz="1600" b="1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95250" marR="76200" marT="95250" marB="8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1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try*</a:t>
                      </a:r>
                    </a:p>
                  </a:txBody>
                  <a:tcPr marL="95250" marR="76200" marT="95250" marB="8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1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typeof</a:t>
                      </a:r>
                      <a:endParaRPr lang="en-GB" sz="1600" b="1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95250" marR="76200" marT="95250" marB="8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1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unsized</a:t>
                      </a:r>
                    </a:p>
                  </a:txBody>
                  <a:tcPr marL="95250" marR="76200" marT="95250" marB="8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1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virtual</a:t>
                      </a:r>
                    </a:p>
                  </a:txBody>
                  <a:tcPr marL="95250" marR="76200" marT="95250" marB="8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7583506"/>
                  </a:ext>
                </a:extLst>
              </a:tr>
              <a:tr h="317152">
                <a:tc>
                  <a:txBody>
                    <a:bodyPr/>
                    <a:lstStyle/>
                    <a:p>
                      <a:pPr algn="ctr"/>
                      <a:r>
                        <a:rPr lang="en-GB" sz="1600" b="1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yield</a:t>
                      </a:r>
                    </a:p>
                  </a:txBody>
                  <a:tcPr marL="95250" marR="76200" marT="95250" marB="8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1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while</a:t>
                      </a:r>
                    </a:p>
                  </a:txBody>
                  <a:tcPr marL="95250" marR="76200" marT="95250" marB="8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 b="1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95250" marR="76200" marT="95250" marB="857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 b="1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95250" marR="76200" marT="95250" marB="857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 b="1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95250" marR="76200" marT="95250" marB="857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 b="1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95250" marR="76200" marT="95250" marB="857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3145372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0015306A-6AE3-4A1A-92AA-BA1DB4A8D7B3}"/>
              </a:ext>
            </a:extLst>
          </p:cNvPr>
          <p:cNvSpPr txBox="1"/>
          <p:nvPr/>
        </p:nvSpPr>
        <p:spPr>
          <a:xfrm>
            <a:off x="9093478" y="5270869"/>
            <a:ext cx="2285114" cy="221932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r"/>
            <a:r>
              <a:rPr lang="en-GB" sz="1400" b="1" dirty="0"/>
              <a:t>*</a:t>
            </a:r>
            <a:r>
              <a:rPr lang="en-GB" sz="1400" dirty="0"/>
              <a:t> as of Rust's 2018 </a:t>
            </a:r>
            <a:r>
              <a:rPr lang="en-GB" sz="1400" dirty="0" err="1"/>
              <a:t>Lexer</a:t>
            </a:r>
            <a:endParaRPr lang="en-GB" sz="14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0CE2782-AE1C-48C9-8B98-14FFAC60BDB0}"/>
              </a:ext>
            </a:extLst>
          </p:cNvPr>
          <p:cNvSpPr txBox="1"/>
          <p:nvPr/>
        </p:nvSpPr>
        <p:spPr>
          <a:xfrm>
            <a:off x="9093478" y="6337339"/>
            <a:ext cx="2285114" cy="221932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r"/>
            <a:r>
              <a:rPr lang="en-GB" sz="1400" b="1" dirty="0"/>
              <a:t>*</a:t>
            </a:r>
            <a:r>
              <a:rPr lang="en-GB" sz="1400" dirty="0"/>
              <a:t> as of Rust's 2015 </a:t>
            </a:r>
            <a:r>
              <a:rPr lang="en-GB" sz="1400" dirty="0" err="1"/>
              <a:t>Lexer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13677737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DD0E05A-B18A-A645-944D-17FF0EFFC0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sz="2800" cap="none" dirty="0"/>
              <a:t>Operators And Expressions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9D3CE4F-DE19-6949-B03D-93E4E80BFF8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037138" y="796414"/>
            <a:ext cx="2901950" cy="4647734"/>
          </a:xfrm>
        </p:spPr>
        <p:txBody>
          <a:bodyPr/>
          <a:lstStyle/>
          <a:p>
            <a:r>
              <a:rPr lang="en-US" dirty="0"/>
              <a:t>Learning Journey:</a:t>
            </a:r>
          </a:p>
          <a:p>
            <a:pPr lvl="1"/>
            <a:r>
              <a:rPr lang="en-GB" sz="1100" dirty="0"/>
              <a:t>What is an expression?</a:t>
            </a:r>
          </a:p>
          <a:p>
            <a:pPr lvl="1"/>
            <a:r>
              <a:rPr lang="en-GB" sz="1100" dirty="0"/>
              <a:t>Block expressions</a:t>
            </a:r>
          </a:p>
          <a:p>
            <a:pPr lvl="1"/>
            <a:r>
              <a:rPr lang="en-GB" sz="1100" dirty="0"/>
              <a:t>Precedence</a:t>
            </a:r>
          </a:p>
          <a:p>
            <a:pPr lvl="1"/>
            <a:r>
              <a:rPr lang="en-GB" sz="1100" dirty="0"/>
              <a:t>Arithmetic operators</a:t>
            </a:r>
          </a:p>
          <a:p>
            <a:pPr lvl="1"/>
            <a:r>
              <a:rPr lang="en-GB" sz="1100" dirty="0"/>
              <a:t>Fixing arithmetic expressions</a:t>
            </a:r>
            <a:endParaRPr lang="en-GB" sz="1600" dirty="0"/>
          </a:p>
          <a:p>
            <a:pPr marL="0" lvl="1" indent="0">
              <a:buNone/>
            </a:pPr>
            <a:r>
              <a:rPr lang="en-GB" sz="1600" dirty="0"/>
              <a:t>Rust Lab #XXX</a:t>
            </a:r>
          </a:p>
          <a:p>
            <a:pPr lvl="1"/>
            <a:r>
              <a:rPr lang="en-GB" sz="1100" dirty="0"/>
              <a:t>Arithmetic operators</a:t>
            </a:r>
          </a:p>
          <a:p>
            <a:pPr lvl="1"/>
            <a:r>
              <a:rPr lang="en-GB" sz="1100" dirty="0"/>
              <a:t>Relational operators - and </a:t>
            </a:r>
            <a:r>
              <a:rPr lang="en-GB" sz="1100" dirty="0" err="1"/>
              <a:t>numerics</a:t>
            </a:r>
            <a:endParaRPr lang="en-GB" sz="1100" dirty="0"/>
          </a:p>
          <a:p>
            <a:pPr lvl="1"/>
            <a:r>
              <a:rPr lang="en-GB" sz="1100" dirty="0"/>
              <a:t>Relational operators - and non-</a:t>
            </a:r>
            <a:r>
              <a:rPr lang="en-GB" sz="1100" dirty="0" err="1"/>
              <a:t>numerics</a:t>
            </a:r>
            <a:endParaRPr lang="en-GB" sz="1100" dirty="0"/>
          </a:p>
          <a:p>
            <a:pPr lvl="1"/>
            <a:r>
              <a:rPr lang="en-GB" sz="1100" dirty="0"/>
              <a:t>Logical operators</a:t>
            </a:r>
          </a:p>
          <a:p>
            <a:pPr lvl="1"/>
            <a:r>
              <a:rPr lang="en-GB" sz="1100" dirty="0"/>
              <a:t>Bitwise operators</a:t>
            </a:r>
          </a:p>
          <a:p>
            <a:pPr marL="0" lvl="1" indent="0">
              <a:buNone/>
            </a:pPr>
            <a:r>
              <a:rPr lang="en-GB" sz="1600" dirty="0"/>
              <a:t>Rust Lab #XXX</a:t>
            </a:r>
          </a:p>
          <a:p>
            <a:pPr lvl="1"/>
            <a:r>
              <a:rPr lang="en-GB" sz="1100" dirty="0"/>
              <a:t>Solving a problem with different types</a:t>
            </a:r>
          </a:p>
          <a:p>
            <a:pPr lvl="1"/>
            <a:endParaRPr lang="en-GB" sz="1100" dirty="0"/>
          </a:p>
          <a:p>
            <a:pPr marL="0" lvl="1" indent="0">
              <a:lnSpc>
                <a:spcPct val="100000"/>
              </a:lnSpc>
              <a:buSzPct val="115000"/>
              <a:buNone/>
            </a:pPr>
            <a:r>
              <a:rPr lang="en-GB" sz="1600" dirty="0"/>
              <a:t>Summary</a:t>
            </a:r>
            <a:endParaRPr lang="en-GB" sz="1100" dirty="0"/>
          </a:p>
          <a:p>
            <a:pPr marL="0" lvl="1" indent="0">
              <a:lnSpc>
                <a:spcPct val="100000"/>
              </a:lnSpc>
              <a:buSzPct val="115000"/>
              <a:buNone/>
            </a:pPr>
            <a:r>
              <a:rPr lang="en-GB" sz="1600" dirty="0"/>
              <a:t>Appendices:</a:t>
            </a:r>
          </a:p>
          <a:p>
            <a:pPr lvl="1"/>
            <a:r>
              <a:rPr lang="en-GB" sz="1100" dirty="0"/>
              <a:t>Rust keywords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7486AB7-096E-D04F-B45E-AE79D474F5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458200" y="796414"/>
            <a:ext cx="3168497" cy="4647734"/>
          </a:xfrm>
        </p:spPr>
        <p:txBody>
          <a:bodyPr/>
          <a:lstStyle/>
          <a:p>
            <a:r>
              <a:rPr lang="en-US" dirty="0"/>
              <a:t>Learning Outcomes:</a:t>
            </a:r>
          </a:p>
          <a:p>
            <a:pPr lvl="1"/>
            <a:r>
              <a:rPr lang="en-US" sz="1100" dirty="0"/>
              <a:t>Identify different operators available in Rust</a:t>
            </a:r>
          </a:p>
          <a:p>
            <a:pPr lvl="1"/>
            <a:r>
              <a:rPr lang="en-US" sz="1100" dirty="0"/>
              <a:t>Describe function of each Rust operators</a:t>
            </a:r>
          </a:p>
          <a:p>
            <a:pPr lvl="1"/>
            <a:r>
              <a:rPr lang="en-US" sz="1100" dirty="0"/>
              <a:t>Differentiate how operators work with different data types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9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1930259-2450-4147-81DB-1B7F5303A69F}"/>
              </a:ext>
            </a:extLst>
          </p:cNvPr>
          <p:cNvSpPr/>
          <p:nvPr/>
        </p:nvSpPr>
        <p:spPr>
          <a:xfrm>
            <a:off x="4470179" y="6381866"/>
            <a:ext cx="729976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sz="1000" dirty="0">
                <a:latin typeface="Helvetica Neue" panose="02000503000000020004" pitchFamily="2" charset="0"/>
              </a:rPr>
              <a:t>Prerequisites: </a:t>
            </a:r>
            <a:r>
              <a:rPr lang="en-US" sz="1000" dirty="0">
                <a:latin typeface="Helvetica Neue" panose="02000503000000020004" pitchFamily="2" charset="0"/>
              </a:rPr>
              <a:t>Basic familiarity with Microsoft Windows and the command prompt.</a:t>
            </a:r>
            <a:endParaRPr lang="en-GB" sz="1000" dirty="0">
              <a:effectLst/>
              <a:latin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35202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F79848C-A5B5-4533-9358-3E767876416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cap="none" dirty="0"/>
              <a:t>What is an Expression?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58DC5E-AC45-4183-B54C-B4D18F2A080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728380" y="678901"/>
            <a:ext cx="5448773" cy="4094163"/>
          </a:xfrm>
        </p:spPr>
        <p:txBody>
          <a:bodyPr/>
          <a:lstStyle/>
          <a:p>
            <a:r>
              <a:rPr lang="en-GB" b="1" dirty="0"/>
              <a:t>Rust expressions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Always produce some kind of </a:t>
            </a:r>
            <a:r>
              <a:rPr lang="en-GB" b="1" dirty="0"/>
              <a:t>value</a:t>
            </a:r>
            <a:r>
              <a:rPr lang="en-GB" dirty="0"/>
              <a:t> (after it evaluates)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Generate </a:t>
            </a:r>
            <a:r>
              <a:rPr lang="en-GB" b="1" dirty="0"/>
              <a:t>side-effects</a:t>
            </a:r>
            <a:r>
              <a:rPr lang="en-GB" dirty="0"/>
              <a:t> during evaluation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Can contain sub-expressions ("operands")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Can be { } blocks</a:t>
            </a:r>
          </a:p>
          <a:p>
            <a:endParaRPr lang="en-GB" dirty="0"/>
          </a:p>
          <a:p>
            <a:r>
              <a:rPr lang="en-GB" b="1" dirty="0"/>
              <a:t>The order of expression evaluation is critical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operator precedence and associativity</a:t>
            </a:r>
          </a:p>
          <a:p>
            <a:endParaRPr lang="en-GB" b="1" dirty="0"/>
          </a:p>
          <a:p>
            <a:r>
              <a:rPr lang="en-GB" b="1" dirty="0"/>
              <a:t>How operands combine with types is also important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As you will see!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(Can make Rust coding more prescriptive)</a:t>
            </a:r>
          </a:p>
          <a:p>
            <a:endParaRPr lang="en-GB" dirty="0"/>
          </a:p>
        </p:txBody>
      </p:sp>
      <p:pic>
        <p:nvPicPr>
          <p:cNvPr id="4" name="Picture 3" descr="Computer script on a screen">
            <a:extLst>
              <a:ext uri="{FF2B5EF4-FFF2-40B4-BE49-F238E27FC236}">
                <a16:creationId xmlns:a16="http://schemas.microsoft.com/office/drawing/2014/main" id="{6EDAF148-4CC9-48C8-8E1A-BC369DB5D8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698" r="47369"/>
          <a:stretch/>
        </p:blipFill>
        <p:spPr>
          <a:xfrm>
            <a:off x="10426535" y="0"/>
            <a:ext cx="17654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5512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774A1CD-E565-51BF-F666-1337426FF9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cap="none" dirty="0"/>
              <a:t>Block Expressions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79D469-729A-C915-681C-D9CE0DFB623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579938" y="435584"/>
            <a:ext cx="7078662" cy="4094163"/>
          </a:xfrm>
        </p:spPr>
        <p:txBody>
          <a:bodyPr/>
          <a:lstStyle/>
          <a:p>
            <a:r>
              <a:rPr lang="en-GB" b="1" dirty="0"/>
              <a:t>Blocks, { } delimited code, are treated as an expression in Rust.</a:t>
            </a:r>
          </a:p>
          <a:p>
            <a:endParaRPr lang="en-GB" dirty="0"/>
          </a:p>
          <a:p>
            <a:r>
              <a:rPr lang="en-GB" dirty="0"/>
              <a:t>This means we can use them to create a value for use in </a:t>
            </a:r>
            <a:r>
              <a:rPr lang="en-GB" b="1" dirty="0"/>
              <a:t>variable binding</a:t>
            </a:r>
            <a:r>
              <a:rPr lang="en-GB" dirty="0"/>
              <a:t>; this may even be a </a:t>
            </a:r>
            <a:r>
              <a:rPr lang="en-GB" b="1" dirty="0"/>
              <a:t>multi-stage </a:t>
            </a:r>
            <a:r>
              <a:rPr lang="en-GB" dirty="0"/>
              <a:t>operation…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BAD814-E650-26B5-F736-3A0F402FCE51}"/>
              </a:ext>
            </a:extLst>
          </p:cNvPr>
          <p:cNvSpPr txBox="1"/>
          <p:nvPr/>
        </p:nvSpPr>
        <p:spPr>
          <a:xfrm>
            <a:off x="4579938" y="1851214"/>
            <a:ext cx="6315688" cy="3673942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 vert="horz" wrap="square" lIns="0" tIns="0" rIns="0" bIns="0" rtlCol="0" anchor="t" anchorCtr="0">
            <a:noAutofit/>
          </a:bodyPr>
          <a:lstStyle/>
          <a:p>
            <a:r>
              <a:rPr lang="en-GB" sz="1400" b="1" dirty="0">
                <a:solidFill>
                  <a:srgbClr val="002060"/>
                </a:solidFill>
                <a:latin typeface="Consolas" panose="020B0609020204030204" pitchFamily="49" charset="0"/>
              </a:rPr>
              <a:t>use</a:t>
            </a:r>
            <a:r>
              <a:rPr lang="en-GB" sz="1400" dirty="0">
                <a:latin typeface="Consolas" panose="020B0609020204030204" pitchFamily="49" charset="0"/>
              </a:rPr>
              <a:t> core::f32::</a:t>
            </a:r>
            <a:r>
              <a:rPr lang="en-GB" sz="1400" dirty="0" err="1">
                <a:latin typeface="Consolas" panose="020B0609020204030204" pitchFamily="49" charset="0"/>
              </a:rPr>
              <a:t>consts</a:t>
            </a:r>
            <a:r>
              <a:rPr lang="en-GB" sz="1400" dirty="0">
                <a:latin typeface="Consolas" panose="020B0609020204030204" pitchFamily="49" charset="0"/>
              </a:rPr>
              <a:t>::PI;</a:t>
            </a:r>
          </a:p>
          <a:p>
            <a:endParaRPr lang="en-GB" sz="1400" dirty="0">
              <a:latin typeface="Consolas" panose="020B0609020204030204" pitchFamily="49" charset="0"/>
            </a:endParaRPr>
          </a:p>
          <a:p>
            <a:r>
              <a:rPr lang="en-GB" sz="1400" b="1" dirty="0" err="1">
                <a:solidFill>
                  <a:srgbClr val="002060"/>
                </a:solidFill>
                <a:latin typeface="Consolas" panose="020B0609020204030204" pitchFamily="49" charset="0"/>
              </a:rPr>
              <a:t>fn</a:t>
            </a:r>
            <a:r>
              <a:rPr lang="en-GB" sz="1400" dirty="0">
                <a:latin typeface="Consolas" panose="020B0609020204030204" pitchFamily="49" charset="0"/>
              </a:rPr>
              <a:t> main() {</a:t>
            </a:r>
          </a:p>
          <a:p>
            <a:r>
              <a:rPr lang="en-GB" sz="1400" dirty="0">
                <a:latin typeface="Consolas" panose="020B0609020204030204" pitchFamily="49" charset="0"/>
              </a:rPr>
              <a:t>    </a:t>
            </a:r>
            <a:r>
              <a:rPr lang="en-GB" sz="1400" b="1" dirty="0">
                <a:solidFill>
                  <a:srgbClr val="002060"/>
                </a:solidFill>
                <a:latin typeface="Consolas" panose="020B0609020204030204" pitchFamily="49" charset="0"/>
              </a:rPr>
              <a:t>let</a:t>
            </a:r>
            <a:r>
              <a:rPr lang="en-GB" sz="1400" dirty="0">
                <a:latin typeface="Consolas" panose="020B0609020204030204" pitchFamily="49" charset="0"/>
              </a:rPr>
              <a:t> radius: f32 = </a:t>
            </a:r>
            <a:r>
              <a:rPr lang="en-GB" sz="1400" dirty="0">
                <a:solidFill>
                  <a:schemeClr val="accent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10.0</a:t>
            </a:r>
            <a:r>
              <a:rPr lang="en-GB" sz="1400" dirty="0">
                <a:latin typeface="Consolas" panose="020B0609020204030204" pitchFamily="49" charset="0"/>
              </a:rPr>
              <a:t>;</a:t>
            </a:r>
          </a:p>
          <a:p>
            <a:endParaRPr lang="en-GB" sz="1400" dirty="0">
              <a:latin typeface="Consolas" panose="020B0609020204030204" pitchFamily="49" charset="0"/>
            </a:endParaRPr>
          </a:p>
          <a:p>
            <a:r>
              <a:rPr lang="en-GB" sz="1400" dirty="0">
                <a:latin typeface="Consolas" panose="020B0609020204030204" pitchFamily="49" charset="0"/>
              </a:rPr>
              <a:t>    </a:t>
            </a:r>
            <a:r>
              <a:rPr lang="en-GB" sz="1400" b="1" dirty="0">
                <a:solidFill>
                  <a:srgbClr val="002060"/>
                </a:solidFill>
                <a:latin typeface="Consolas" panose="020B0609020204030204" pitchFamily="49" charset="0"/>
              </a:rPr>
              <a:t>let</a:t>
            </a:r>
            <a:r>
              <a:rPr lang="en-GB" sz="1400" dirty="0">
                <a:latin typeface="Consolas" panose="020B0609020204030204" pitchFamily="49" charset="0"/>
              </a:rPr>
              <a:t> area: f32 = </a:t>
            </a:r>
            <a:r>
              <a:rPr lang="en-GB" sz="1400" dirty="0">
                <a:highlight>
                  <a:srgbClr val="FFFF00"/>
                </a:highlight>
                <a:latin typeface="Consolas" panose="020B0609020204030204" pitchFamily="49" charset="0"/>
              </a:rPr>
              <a:t>{ </a:t>
            </a:r>
          </a:p>
          <a:p>
            <a:r>
              <a:rPr lang="en-GB" sz="1400" dirty="0">
                <a:latin typeface="Consolas" panose="020B0609020204030204" pitchFamily="49" charset="0"/>
              </a:rPr>
              <a:t>        </a:t>
            </a:r>
            <a:r>
              <a:rPr lang="en-GB" sz="1400" b="1" dirty="0">
                <a:latin typeface="Consolas" panose="020B0609020204030204" pitchFamily="49" charset="0"/>
              </a:rPr>
              <a:t>let</a:t>
            </a:r>
            <a:r>
              <a:rPr lang="en-GB" sz="1400" dirty="0">
                <a:latin typeface="Consolas" panose="020B0609020204030204" pitchFamily="49" charset="0"/>
              </a:rPr>
              <a:t> </a:t>
            </a:r>
            <a:r>
              <a:rPr lang="en-GB" sz="1400" dirty="0" err="1">
                <a:latin typeface="Consolas" panose="020B0609020204030204" pitchFamily="49" charset="0"/>
              </a:rPr>
              <a:t>radius_sq</a:t>
            </a:r>
            <a:r>
              <a:rPr lang="en-GB" sz="1400" dirty="0">
                <a:latin typeface="Consolas" panose="020B0609020204030204" pitchFamily="49" charset="0"/>
              </a:rPr>
              <a:t>: f32 = </a:t>
            </a:r>
            <a:r>
              <a:rPr lang="en-GB" sz="1400" dirty="0" err="1">
                <a:latin typeface="Consolas" panose="020B0609020204030204" pitchFamily="49" charset="0"/>
              </a:rPr>
              <a:t>radius.powf</a:t>
            </a:r>
            <a:r>
              <a:rPr lang="en-GB" sz="1400" dirty="0">
                <a:latin typeface="Consolas" panose="020B0609020204030204" pitchFamily="49" charset="0"/>
              </a:rPr>
              <a:t>(</a:t>
            </a:r>
            <a:r>
              <a:rPr lang="en-GB" sz="1400" dirty="0">
                <a:solidFill>
                  <a:schemeClr val="accent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2.0</a:t>
            </a:r>
            <a:r>
              <a:rPr lang="en-GB" sz="1400" dirty="0">
                <a:latin typeface="Consolas" panose="020B0609020204030204" pitchFamily="49" charset="0"/>
              </a:rPr>
              <a:t>);</a:t>
            </a:r>
          </a:p>
          <a:p>
            <a:r>
              <a:rPr lang="en-GB" sz="1400" dirty="0">
                <a:latin typeface="Consolas" panose="020B0609020204030204" pitchFamily="49" charset="0"/>
              </a:rPr>
              <a:t>        PI * </a:t>
            </a:r>
            <a:r>
              <a:rPr lang="en-GB" sz="1400" dirty="0" err="1">
                <a:latin typeface="Consolas" panose="020B0609020204030204" pitchFamily="49" charset="0"/>
              </a:rPr>
              <a:t>radius_sq</a:t>
            </a:r>
            <a:endParaRPr lang="en-GB" sz="1400" dirty="0">
              <a:latin typeface="Consolas" panose="020B0609020204030204" pitchFamily="49" charset="0"/>
            </a:endParaRPr>
          </a:p>
          <a:p>
            <a:r>
              <a:rPr lang="en-GB" sz="1400" dirty="0">
                <a:latin typeface="Consolas" panose="020B0609020204030204" pitchFamily="49" charset="0"/>
              </a:rPr>
              <a:t>    </a:t>
            </a:r>
            <a:r>
              <a:rPr lang="en-GB" sz="1400" dirty="0">
                <a:highlight>
                  <a:srgbClr val="FFFF00"/>
                </a:highlight>
                <a:latin typeface="Consolas" panose="020B0609020204030204" pitchFamily="49" charset="0"/>
              </a:rPr>
              <a:t>};</a:t>
            </a:r>
          </a:p>
          <a:p>
            <a:endParaRPr lang="en-GB" sz="1400" dirty="0">
              <a:latin typeface="Consolas" panose="020B0609020204030204" pitchFamily="49" charset="0"/>
            </a:endParaRPr>
          </a:p>
          <a:p>
            <a:r>
              <a:rPr lang="en-GB" sz="1400" dirty="0">
                <a:latin typeface="Consolas" panose="020B0609020204030204" pitchFamily="49" charset="0"/>
              </a:rPr>
              <a:t>    </a:t>
            </a:r>
            <a:r>
              <a:rPr lang="en-GB" sz="1400" b="1" dirty="0">
                <a:solidFill>
                  <a:srgbClr val="002060"/>
                </a:solidFill>
                <a:latin typeface="Consolas" panose="020B0609020204030204" pitchFamily="49" charset="0"/>
              </a:rPr>
              <a:t>let</a:t>
            </a:r>
            <a:r>
              <a:rPr lang="en-GB" sz="1400" dirty="0">
                <a:latin typeface="Consolas" panose="020B0609020204030204" pitchFamily="49" charset="0"/>
              </a:rPr>
              <a:t> circumference: f32 = </a:t>
            </a:r>
            <a:r>
              <a:rPr lang="en-GB" sz="1400" dirty="0">
                <a:highlight>
                  <a:srgbClr val="FFFF00"/>
                </a:highlight>
                <a:latin typeface="Consolas" panose="020B0609020204030204" pitchFamily="49" charset="0"/>
              </a:rPr>
              <a:t>{</a:t>
            </a:r>
            <a:r>
              <a:rPr lang="en-GB" sz="1400" dirty="0">
                <a:latin typeface="Consolas" panose="020B0609020204030204" pitchFamily="49" charset="0"/>
              </a:rPr>
              <a:t> </a:t>
            </a:r>
          </a:p>
          <a:p>
            <a:r>
              <a:rPr lang="en-GB" sz="1400" dirty="0">
                <a:latin typeface="Consolas" panose="020B0609020204030204" pitchFamily="49" charset="0"/>
              </a:rPr>
              <a:t>        </a:t>
            </a:r>
            <a:r>
              <a:rPr lang="en-GB" sz="1400" dirty="0">
                <a:solidFill>
                  <a:schemeClr val="accent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2.0</a:t>
            </a:r>
            <a:r>
              <a:rPr lang="en-GB" sz="1400" dirty="0">
                <a:latin typeface="Consolas" panose="020B0609020204030204" pitchFamily="49" charset="0"/>
              </a:rPr>
              <a:t> * radius * PI </a:t>
            </a:r>
          </a:p>
          <a:p>
            <a:r>
              <a:rPr lang="en-GB" sz="1400" dirty="0">
                <a:latin typeface="Consolas" panose="020B0609020204030204" pitchFamily="49" charset="0"/>
              </a:rPr>
              <a:t>    </a:t>
            </a:r>
            <a:r>
              <a:rPr lang="en-GB" sz="1400" dirty="0">
                <a:highlight>
                  <a:srgbClr val="FFFF00"/>
                </a:highlight>
                <a:latin typeface="Consolas" panose="020B0609020204030204" pitchFamily="49" charset="0"/>
              </a:rPr>
              <a:t>};</a:t>
            </a:r>
          </a:p>
          <a:p>
            <a:endParaRPr lang="en-GB" sz="1400" dirty="0">
              <a:latin typeface="Consolas" panose="020B0609020204030204" pitchFamily="49" charset="0"/>
            </a:endParaRPr>
          </a:p>
          <a:p>
            <a:r>
              <a:rPr lang="en-GB" sz="1400" dirty="0">
                <a:latin typeface="Consolas" panose="020B0609020204030204" pitchFamily="49" charset="0"/>
              </a:rPr>
              <a:t>    </a:t>
            </a:r>
            <a:r>
              <a:rPr lang="en-GB" sz="1400" dirty="0" err="1">
                <a:solidFill>
                  <a:srgbClr val="00B050"/>
                </a:solidFill>
                <a:latin typeface="Consolas" panose="020B0609020204030204" pitchFamily="49" charset="0"/>
              </a:rPr>
              <a:t>println</a:t>
            </a:r>
            <a:r>
              <a:rPr lang="en-GB" sz="1400" dirty="0">
                <a:solidFill>
                  <a:srgbClr val="00B050"/>
                </a:solidFill>
                <a:latin typeface="Consolas" panose="020B0609020204030204" pitchFamily="49" charset="0"/>
              </a:rPr>
              <a:t>!</a:t>
            </a:r>
            <a:r>
              <a:rPr lang="en-GB" sz="1400" dirty="0">
                <a:latin typeface="Consolas" panose="020B0609020204030204" pitchFamily="49" charset="0"/>
              </a:rPr>
              <a:t>(</a:t>
            </a:r>
            <a:r>
              <a:rPr lang="en-GB" sz="1400" dirty="0">
                <a:solidFill>
                  <a:srgbClr val="7F007D"/>
                </a:solidFill>
                <a:latin typeface="Consolas" panose="020B0609020204030204" pitchFamily="49" charset="0"/>
              </a:rPr>
              <a:t>"Radius: {}"</a:t>
            </a:r>
            <a:r>
              <a:rPr lang="en-GB" sz="1400" dirty="0">
                <a:latin typeface="Consolas" panose="020B0609020204030204" pitchFamily="49" charset="0"/>
              </a:rPr>
              <a:t>, radius);</a:t>
            </a:r>
          </a:p>
          <a:p>
            <a:r>
              <a:rPr lang="en-GB" sz="1400" dirty="0">
                <a:latin typeface="Consolas" panose="020B0609020204030204" pitchFamily="49" charset="0"/>
              </a:rPr>
              <a:t>    </a:t>
            </a:r>
            <a:r>
              <a:rPr lang="en-GB" sz="1400" dirty="0" err="1">
                <a:solidFill>
                  <a:srgbClr val="00B050"/>
                </a:solidFill>
                <a:latin typeface="Consolas" panose="020B0609020204030204" pitchFamily="49" charset="0"/>
              </a:rPr>
              <a:t>println</a:t>
            </a:r>
            <a:r>
              <a:rPr lang="en-GB" sz="1400" dirty="0">
                <a:solidFill>
                  <a:srgbClr val="00B050"/>
                </a:solidFill>
                <a:latin typeface="Consolas" panose="020B0609020204030204" pitchFamily="49" charset="0"/>
              </a:rPr>
              <a:t>!</a:t>
            </a:r>
            <a:r>
              <a:rPr lang="en-GB" sz="1400" dirty="0">
                <a:latin typeface="Consolas" panose="020B0609020204030204" pitchFamily="49" charset="0"/>
              </a:rPr>
              <a:t>(</a:t>
            </a:r>
            <a:r>
              <a:rPr lang="en-GB" sz="1400" dirty="0">
                <a:solidFill>
                  <a:srgbClr val="7F007D"/>
                </a:solidFill>
                <a:latin typeface="Consolas" panose="020B0609020204030204" pitchFamily="49" charset="0"/>
              </a:rPr>
              <a:t>"Area: {}"</a:t>
            </a:r>
            <a:r>
              <a:rPr lang="en-GB" sz="1400" dirty="0">
                <a:latin typeface="Consolas" panose="020B0609020204030204" pitchFamily="49" charset="0"/>
              </a:rPr>
              <a:t>, area);</a:t>
            </a:r>
          </a:p>
          <a:p>
            <a:r>
              <a:rPr lang="en-GB" sz="1400" dirty="0">
                <a:latin typeface="Consolas" panose="020B0609020204030204" pitchFamily="49" charset="0"/>
              </a:rPr>
              <a:t>    </a:t>
            </a:r>
            <a:r>
              <a:rPr lang="en-GB" sz="1400" dirty="0" err="1">
                <a:solidFill>
                  <a:srgbClr val="00B050"/>
                </a:solidFill>
                <a:latin typeface="Consolas" panose="020B0609020204030204" pitchFamily="49" charset="0"/>
              </a:rPr>
              <a:t>println</a:t>
            </a:r>
            <a:r>
              <a:rPr lang="en-GB" sz="1400" dirty="0">
                <a:solidFill>
                  <a:srgbClr val="00B050"/>
                </a:solidFill>
                <a:latin typeface="Consolas" panose="020B0609020204030204" pitchFamily="49" charset="0"/>
              </a:rPr>
              <a:t>!</a:t>
            </a:r>
            <a:r>
              <a:rPr lang="en-GB" sz="1400" dirty="0">
                <a:latin typeface="Consolas" panose="020B0609020204030204" pitchFamily="49" charset="0"/>
              </a:rPr>
              <a:t>(</a:t>
            </a:r>
            <a:r>
              <a:rPr lang="en-GB" sz="1400" dirty="0">
                <a:solidFill>
                  <a:srgbClr val="7F007D"/>
                </a:solidFill>
                <a:latin typeface="Consolas" panose="020B0609020204030204" pitchFamily="49" charset="0"/>
              </a:rPr>
              <a:t>"Circumference: {}"</a:t>
            </a:r>
            <a:r>
              <a:rPr lang="en-GB" sz="1400" dirty="0">
                <a:latin typeface="Consolas" panose="020B0609020204030204" pitchFamily="49" charset="0"/>
              </a:rPr>
              <a:t>, circumference);</a:t>
            </a:r>
          </a:p>
          <a:p>
            <a:r>
              <a:rPr lang="en-GB" sz="1400" dirty="0"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5" name="Picture 2" descr="logo">
            <a:extLst>
              <a:ext uri="{FF2B5EF4-FFF2-40B4-BE49-F238E27FC236}">
                <a16:creationId xmlns:a16="http://schemas.microsoft.com/office/drawing/2014/main" id="{EFDC67CE-EC32-54FA-30A7-EC2B1F710C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9980" y="1851214"/>
            <a:ext cx="441370" cy="441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5A2D8D7-AB9C-36DA-6508-308CD2D0EDF9}"/>
              </a:ext>
            </a:extLst>
          </p:cNvPr>
          <p:cNvSpPr txBox="1"/>
          <p:nvPr/>
        </p:nvSpPr>
        <p:spPr>
          <a:xfrm>
            <a:off x="8856818" y="5589312"/>
            <a:ext cx="2996730" cy="735944"/>
          </a:xfrm>
          <a:prstGeom prst="rect">
            <a:avLst/>
          </a:prstGeom>
          <a:solidFill>
            <a:srgbClr val="000000"/>
          </a:solidFill>
        </p:spPr>
        <p:txBody>
          <a:bodyPr wrap="square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</a:rPr>
              <a:t>Radius: 10</a:t>
            </a:r>
          </a:p>
          <a:p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</a:rPr>
              <a:t>Area: 314.15927</a:t>
            </a:r>
          </a:p>
          <a:p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</a:rPr>
              <a:t>Circumference: 62.831856</a:t>
            </a:r>
            <a:endParaRPr lang="en-GB" sz="14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A2DEDA-832A-D508-0198-115BCD8D04A0}"/>
              </a:ext>
            </a:extLst>
          </p:cNvPr>
          <p:cNvSpPr txBox="1"/>
          <p:nvPr/>
        </p:nvSpPr>
        <p:spPr>
          <a:xfrm>
            <a:off x="7593353" y="5589312"/>
            <a:ext cx="1192213" cy="369332"/>
          </a:xfrm>
          <a:prstGeom prst="rect">
            <a:avLst/>
          </a:prstGeom>
          <a:solidFill>
            <a:srgbClr val="00B050"/>
          </a:solidFill>
        </p:spPr>
        <p:txBody>
          <a:bodyPr wrap="square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STDOUT</a:t>
            </a:r>
          </a:p>
        </p:txBody>
      </p:sp>
      <p:pic>
        <p:nvPicPr>
          <p:cNvPr id="10" name="Graphic 9" descr="Badge Tick with solid fill">
            <a:extLst>
              <a:ext uri="{FF2B5EF4-FFF2-40B4-BE49-F238E27FC236}">
                <a16:creationId xmlns:a16="http://schemas.microsoft.com/office/drawing/2014/main" id="{B2C7A4E3-4F85-7107-326E-2301236788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10360" y="3286096"/>
            <a:ext cx="493662" cy="493662"/>
          </a:xfrm>
          <a:prstGeom prst="rect">
            <a:avLst/>
          </a:prstGeom>
        </p:spPr>
      </p:pic>
      <p:pic>
        <p:nvPicPr>
          <p:cNvPr id="11" name="Graphic 10" descr="Badge Tick with solid fill">
            <a:extLst>
              <a:ext uri="{FF2B5EF4-FFF2-40B4-BE49-F238E27FC236}">
                <a16:creationId xmlns:a16="http://schemas.microsoft.com/office/drawing/2014/main" id="{D57E2321-58F3-EA62-6C07-51D1FD7B5E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30701" y="4137685"/>
            <a:ext cx="493662" cy="493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4571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7783BF9-F1E4-4950-B58A-09A1427CC80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cap="none" dirty="0"/>
              <a:t>Precedence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069506-EA15-44B3-B57A-162D7D6D494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799632" y="483085"/>
            <a:ext cx="7007584" cy="6072094"/>
          </a:xfrm>
        </p:spPr>
        <p:txBody>
          <a:bodyPr/>
          <a:lstStyle/>
          <a:p>
            <a:r>
              <a:rPr lang="en-GB" b="1" dirty="0"/>
              <a:t>Operator and Expression precedence is defined as follows: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Classified </a:t>
            </a:r>
            <a:r>
              <a:rPr lang="en-GB" b="1" dirty="0"/>
              <a:t>strong</a:t>
            </a:r>
            <a:r>
              <a:rPr lang="en-GB" dirty="0"/>
              <a:t> to </a:t>
            </a:r>
            <a:r>
              <a:rPr lang="en-GB" b="1" dirty="0"/>
              <a:t>weak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Binary operators at same level are grouped by their </a:t>
            </a:r>
            <a:r>
              <a:rPr lang="en-GB" b="1" dirty="0"/>
              <a:t>associativity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3926180-38FC-4553-B83B-4341F308A2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4963280"/>
              </p:ext>
            </p:extLst>
          </p:nvPr>
        </p:nvGraphicFramePr>
        <p:xfrm>
          <a:off x="5113393" y="1550527"/>
          <a:ext cx="6613853" cy="4375758"/>
        </p:xfrm>
        <a:graphic>
          <a:graphicData uri="http://schemas.openxmlformats.org/drawingml/2006/table">
            <a:tbl>
              <a:tblPr firstCol="1">
                <a:tableStyleId>{BC89EF96-8CEA-46FF-86C4-4CE0E7609802}</a:tableStyleId>
              </a:tblPr>
              <a:tblGrid>
                <a:gridCol w="1173107">
                  <a:extLst>
                    <a:ext uri="{9D8B030D-6E8A-4147-A177-3AD203B41FA5}">
                      <a16:colId xmlns:a16="http://schemas.microsoft.com/office/drawing/2014/main" val="3369146201"/>
                    </a:ext>
                  </a:extLst>
                </a:gridCol>
                <a:gridCol w="3386315">
                  <a:extLst>
                    <a:ext uri="{9D8B030D-6E8A-4147-A177-3AD203B41FA5}">
                      <a16:colId xmlns:a16="http://schemas.microsoft.com/office/drawing/2014/main" val="2265125871"/>
                    </a:ext>
                  </a:extLst>
                </a:gridCol>
                <a:gridCol w="2054431">
                  <a:extLst>
                    <a:ext uri="{9D8B030D-6E8A-4147-A177-3AD203B41FA5}">
                      <a16:colId xmlns:a16="http://schemas.microsoft.com/office/drawing/2014/main" val="2928721082"/>
                    </a:ext>
                  </a:extLst>
                </a:gridCol>
              </a:tblGrid>
              <a:tr h="184193">
                <a:tc>
                  <a:txBody>
                    <a:bodyPr/>
                    <a:lstStyle/>
                    <a:p>
                      <a:r>
                        <a:rPr lang="en-GB" sz="1200" dirty="0">
                          <a:solidFill>
                            <a:schemeClr val="bg1"/>
                          </a:solidFill>
                          <a:effectLst/>
                        </a:rPr>
                        <a:t>Strength</a:t>
                      </a:r>
                    </a:p>
                  </a:txBody>
                  <a:tcPr marL="116207" marR="116207" marT="17431" marB="17431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>
                          <a:solidFill>
                            <a:schemeClr val="bg1"/>
                          </a:solidFill>
                          <a:effectLst/>
                        </a:rPr>
                        <a:t>Operator/Expression</a:t>
                      </a:r>
                    </a:p>
                  </a:txBody>
                  <a:tcPr marL="116207" marR="116207" marT="17431" marB="17431"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solidFill>
                            <a:schemeClr val="bg1"/>
                          </a:solidFill>
                          <a:effectLst/>
                        </a:rPr>
                        <a:t>Associativity</a:t>
                      </a:r>
                    </a:p>
                  </a:txBody>
                  <a:tcPr marL="116207" marR="116207" marT="17431" marB="17431" anchor="ctr"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7109224"/>
                  </a:ext>
                </a:extLst>
              </a:tr>
              <a:tr h="202201">
                <a:tc>
                  <a:txBody>
                    <a:bodyPr/>
                    <a:lstStyle/>
                    <a:p>
                      <a:pPr algn="ctr"/>
                      <a:r>
                        <a:rPr lang="en-GB" sz="1200" dirty="0">
                          <a:effectLst/>
                          <a:latin typeface="Consolas" panose="020B0609020204030204" pitchFamily="49" charset="0"/>
                        </a:rPr>
                        <a:t>Strong</a:t>
                      </a:r>
                    </a:p>
                  </a:txBody>
                  <a:tcPr marL="116207" marR="116207" marT="17431" marB="174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200">
                          <a:effectLst/>
                          <a:latin typeface="Consolas" panose="020B0609020204030204" pitchFamily="49" charset="0"/>
                        </a:rPr>
                        <a:t>Paths</a:t>
                      </a:r>
                    </a:p>
                  </a:txBody>
                  <a:tcPr marL="116207" marR="116207" marT="17431" marB="174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sz="1200">
                        <a:effectLst/>
                      </a:endParaRPr>
                    </a:p>
                  </a:txBody>
                  <a:tcPr marL="116207" marR="116207" marT="17431" marB="17431" anchor="ctr"/>
                </a:tc>
                <a:extLst>
                  <a:ext uri="{0D108BD9-81ED-4DB2-BD59-A6C34878D82A}">
                    <a16:rowId xmlns:a16="http://schemas.microsoft.com/office/drawing/2014/main" val="3764538143"/>
                  </a:ext>
                </a:extLst>
              </a:tr>
              <a:tr h="202201">
                <a:tc>
                  <a:txBody>
                    <a:bodyPr/>
                    <a:lstStyle/>
                    <a:p>
                      <a:pPr algn="ctr"/>
                      <a:endParaRPr lang="en-GB" sz="1200" dirty="0"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116207" marR="116207" marT="17431" marB="174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1200">
                          <a:effectLst/>
                          <a:latin typeface="Consolas" panose="020B0609020204030204" pitchFamily="49" charset="0"/>
                        </a:rPr>
                        <a:t>Method calls</a:t>
                      </a:r>
                    </a:p>
                  </a:txBody>
                  <a:tcPr marL="116207" marR="116207" marT="17431" marB="174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sz="1200">
                        <a:effectLst/>
                      </a:endParaRPr>
                    </a:p>
                  </a:txBody>
                  <a:tcPr marL="116207" marR="116207" marT="17431" marB="17431" anchor="ctr"/>
                </a:tc>
                <a:extLst>
                  <a:ext uri="{0D108BD9-81ED-4DB2-BD59-A6C34878D82A}">
                    <a16:rowId xmlns:a16="http://schemas.microsoft.com/office/drawing/2014/main" val="644259730"/>
                  </a:ext>
                </a:extLst>
              </a:tr>
              <a:tr h="202201">
                <a:tc>
                  <a:txBody>
                    <a:bodyPr/>
                    <a:lstStyle/>
                    <a:p>
                      <a:pPr algn="ctr"/>
                      <a:endParaRPr lang="en-GB" sz="1200" dirty="0"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116207" marR="116207" marT="17431" marB="174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effectLst/>
                          <a:latin typeface="Consolas" panose="020B0609020204030204" pitchFamily="49" charset="0"/>
                        </a:rPr>
                        <a:t>Field expressions</a:t>
                      </a:r>
                    </a:p>
                  </a:txBody>
                  <a:tcPr marL="116207" marR="116207" marT="17431" marB="174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>
                          <a:effectLst/>
                        </a:rPr>
                        <a:t>left to right</a:t>
                      </a:r>
                    </a:p>
                  </a:txBody>
                  <a:tcPr marL="116207" marR="116207" marT="17431" marB="17431" anchor="ctr"/>
                </a:tc>
                <a:extLst>
                  <a:ext uri="{0D108BD9-81ED-4DB2-BD59-A6C34878D82A}">
                    <a16:rowId xmlns:a16="http://schemas.microsoft.com/office/drawing/2014/main" val="1845909271"/>
                  </a:ext>
                </a:extLst>
              </a:tr>
              <a:tr h="202201">
                <a:tc>
                  <a:txBody>
                    <a:bodyPr/>
                    <a:lstStyle/>
                    <a:p>
                      <a:pPr algn="ctr"/>
                      <a:endParaRPr lang="en-GB" sz="1200" dirty="0"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116207" marR="116207" marT="17431" marB="174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1200">
                          <a:effectLst/>
                          <a:latin typeface="Consolas" panose="020B0609020204030204" pitchFamily="49" charset="0"/>
                        </a:rPr>
                        <a:t>Function calls, array indexing</a:t>
                      </a:r>
                    </a:p>
                  </a:txBody>
                  <a:tcPr marL="116207" marR="116207" marT="17431" marB="174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sz="1200">
                        <a:effectLst/>
                      </a:endParaRPr>
                    </a:p>
                  </a:txBody>
                  <a:tcPr marL="116207" marR="116207" marT="17431" marB="17431" anchor="ctr"/>
                </a:tc>
                <a:extLst>
                  <a:ext uri="{0D108BD9-81ED-4DB2-BD59-A6C34878D82A}">
                    <a16:rowId xmlns:a16="http://schemas.microsoft.com/office/drawing/2014/main" val="913486748"/>
                  </a:ext>
                </a:extLst>
              </a:tr>
              <a:tr h="202201">
                <a:tc>
                  <a:txBody>
                    <a:bodyPr/>
                    <a:lstStyle/>
                    <a:p>
                      <a:pPr algn="ctr"/>
                      <a:endParaRPr lang="en-GB" sz="1200" dirty="0"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116207" marR="116207" marT="17431" marB="174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1200">
                          <a:effectLst/>
                          <a:latin typeface="Consolas" panose="020B0609020204030204" pitchFamily="49" charset="0"/>
                        </a:rPr>
                        <a:t>?</a:t>
                      </a:r>
                    </a:p>
                  </a:txBody>
                  <a:tcPr marL="116207" marR="116207" marT="17431" marB="174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sz="1200">
                        <a:effectLst/>
                      </a:endParaRPr>
                    </a:p>
                  </a:txBody>
                  <a:tcPr marL="116207" marR="116207" marT="17431" marB="17431" anchor="ctr"/>
                </a:tc>
                <a:extLst>
                  <a:ext uri="{0D108BD9-81ED-4DB2-BD59-A6C34878D82A}">
                    <a16:rowId xmlns:a16="http://schemas.microsoft.com/office/drawing/2014/main" val="1311099506"/>
                  </a:ext>
                </a:extLst>
              </a:tr>
              <a:tr h="202201">
                <a:tc>
                  <a:txBody>
                    <a:bodyPr/>
                    <a:lstStyle/>
                    <a:p>
                      <a:pPr algn="ctr"/>
                      <a:endParaRPr lang="en-GB" sz="1200" dirty="0"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116207" marR="116207" marT="17431" marB="174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1200">
                          <a:effectLst/>
                          <a:latin typeface="Consolas" panose="020B0609020204030204" pitchFamily="49" charset="0"/>
                        </a:rPr>
                        <a:t>Unary - * ! &amp; &amp;mut</a:t>
                      </a:r>
                    </a:p>
                  </a:txBody>
                  <a:tcPr marL="116207" marR="116207" marT="17431" marB="174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GB" sz="1200">
                        <a:effectLst/>
                      </a:endParaRPr>
                    </a:p>
                  </a:txBody>
                  <a:tcPr marL="116207" marR="116207" marT="17431" marB="17431" anchor="ctr"/>
                </a:tc>
                <a:extLst>
                  <a:ext uri="{0D108BD9-81ED-4DB2-BD59-A6C34878D82A}">
                    <a16:rowId xmlns:a16="http://schemas.microsoft.com/office/drawing/2014/main" val="472320931"/>
                  </a:ext>
                </a:extLst>
              </a:tr>
              <a:tr h="202201">
                <a:tc>
                  <a:txBody>
                    <a:bodyPr/>
                    <a:lstStyle/>
                    <a:p>
                      <a:pPr algn="ctr"/>
                      <a:endParaRPr lang="en-GB" sz="1200" dirty="0"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116207" marR="116207" marT="17431" marB="174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1200">
                          <a:effectLst/>
                          <a:latin typeface="Consolas" panose="020B0609020204030204" pitchFamily="49" charset="0"/>
                        </a:rPr>
                        <a:t>as</a:t>
                      </a:r>
                    </a:p>
                  </a:txBody>
                  <a:tcPr marL="116207" marR="116207" marT="17431" marB="174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>
                          <a:effectLst/>
                        </a:rPr>
                        <a:t>left to right</a:t>
                      </a:r>
                    </a:p>
                  </a:txBody>
                  <a:tcPr marL="116207" marR="116207" marT="17431" marB="17431" anchor="ctr"/>
                </a:tc>
                <a:extLst>
                  <a:ext uri="{0D108BD9-81ED-4DB2-BD59-A6C34878D82A}">
                    <a16:rowId xmlns:a16="http://schemas.microsoft.com/office/drawing/2014/main" val="2334195818"/>
                  </a:ext>
                </a:extLst>
              </a:tr>
              <a:tr h="202201">
                <a:tc>
                  <a:txBody>
                    <a:bodyPr/>
                    <a:lstStyle/>
                    <a:p>
                      <a:pPr algn="ctr"/>
                      <a:endParaRPr lang="en-GB" sz="1200"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116207" marR="116207" marT="17431" marB="174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1200">
                          <a:effectLst/>
                          <a:latin typeface="Consolas" panose="020B0609020204030204" pitchFamily="49" charset="0"/>
                        </a:rPr>
                        <a:t>* / %</a:t>
                      </a:r>
                    </a:p>
                  </a:txBody>
                  <a:tcPr marL="116207" marR="116207" marT="17431" marB="174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effectLst/>
                        </a:rPr>
                        <a:t>left to right</a:t>
                      </a:r>
                    </a:p>
                  </a:txBody>
                  <a:tcPr marL="116207" marR="116207" marT="17431" marB="17431" anchor="ctr"/>
                </a:tc>
                <a:extLst>
                  <a:ext uri="{0D108BD9-81ED-4DB2-BD59-A6C34878D82A}">
                    <a16:rowId xmlns:a16="http://schemas.microsoft.com/office/drawing/2014/main" val="4137458914"/>
                  </a:ext>
                </a:extLst>
              </a:tr>
              <a:tr h="202201">
                <a:tc>
                  <a:txBody>
                    <a:bodyPr/>
                    <a:lstStyle/>
                    <a:p>
                      <a:pPr algn="ctr"/>
                      <a:endParaRPr lang="en-GB" sz="1200"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116207" marR="116207" marT="17431" marB="174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1200">
                          <a:effectLst/>
                          <a:latin typeface="Consolas" panose="020B0609020204030204" pitchFamily="49" charset="0"/>
                        </a:rPr>
                        <a:t>+ -</a:t>
                      </a:r>
                    </a:p>
                  </a:txBody>
                  <a:tcPr marL="116207" marR="116207" marT="17431" marB="174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>
                          <a:effectLst/>
                        </a:rPr>
                        <a:t>left to right</a:t>
                      </a:r>
                    </a:p>
                  </a:txBody>
                  <a:tcPr marL="116207" marR="116207" marT="17431" marB="17431" anchor="ctr"/>
                </a:tc>
                <a:extLst>
                  <a:ext uri="{0D108BD9-81ED-4DB2-BD59-A6C34878D82A}">
                    <a16:rowId xmlns:a16="http://schemas.microsoft.com/office/drawing/2014/main" val="3792092219"/>
                  </a:ext>
                </a:extLst>
              </a:tr>
              <a:tr h="202201">
                <a:tc>
                  <a:txBody>
                    <a:bodyPr/>
                    <a:lstStyle/>
                    <a:p>
                      <a:pPr algn="ctr"/>
                      <a:endParaRPr lang="en-GB" sz="1200" dirty="0"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116207" marR="116207" marT="17431" marB="174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1200">
                          <a:effectLst/>
                          <a:latin typeface="Consolas" panose="020B0609020204030204" pitchFamily="49" charset="0"/>
                        </a:rPr>
                        <a:t>&lt;&lt; &gt;&gt;</a:t>
                      </a:r>
                    </a:p>
                  </a:txBody>
                  <a:tcPr marL="116207" marR="116207" marT="17431" marB="174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effectLst/>
                        </a:rPr>
                        <a:t>left to right</a:t>
                      </a:r>
                    </a:p>
                  </a:txBody>
                  <a:tcPr marL="116207" marR="116207" marT="17431" marB="17431" anchor="ctr"/>
                </a:tc>
                <a:extLst>
                  <a:ext uri="{0D108BD9-81ED-4DB2-BD59-A6C34878D82A}">
                    <a16:rowId xmlns:a16="http://schemas.microsoft.com/office/drawing/2014/main" val="1848998511"/>
                  </a:ext>
                </a:extLst>
              </a:tr>
              <a:tr h="202201">
                <a:tc>
                  <a:txBody>
                    <a:bodyPr/>
                    <a:lstStyle/>
                    <a:p>
                      <a:pPr algn="ctr"/>
                      <a:endParaRPr lang="en-GB" sz="1200"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116207" marR="116207" marT="17431" marB="174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1200">
                          <a:effectLst/>
                          <a:latin typeface="Consolas" panose="020B0609020204030204" pitchFamily="49" charset="0"/>
                        </a:rPr>
                        <a:t>&amp;</a:t>
                      </a:r>
                    </a:p>
                  </a:txBody>
                  <a:tcPr marL="116207" marR="116207" marT="17431" marB="174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effectLst/>
                        </a:rPr>
                        <a:t>left to right</a:t>
                      </a:r>
                    </a:p>
                  </a:txBody>
                  <a:tcPr marL="116207" marR="116207" marT="17431" marB="17431" anchor="ctr"/>
                </a:tc>
                <a:extLst>
                  <a:ext uri="{0D108BD9-81ED-4DB2-BD59-A6C34878D82A}">
                    <a16:rowId xmlns:a16="http://schemas.microsoft.com/office/drawing/2014/main" val="3880529750"/>
                  </a:ext>
                </a:extLst>
              </a:tr>
              <a:tr h="202201">
                <a:tc>
                  <a:txBody>
                    <a:bodyPr/>
                    <a:lstStyle/>
                    <a:p>
                      <a:pPr algn="ctr"/>
                      <a:endParaRPr lang="en-GB" sz="1200" dirty="0"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116207" marR="116207" marT="17431" marB="174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1200">
                          <a:effectLst/>
                          <a:latin typeface="Consolas" panose="020B0609020204030204" pitchFamily="49" charset="0"/>
                        </a:rPr>
                        <a:t>^</a:t>
                      </a:r>
                    </a:p>
                  </a:txBody>
                  <a:tcPr marL="116207" marR="116207" marT="17431" marB="174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effectLst/>
                        </a:rPr>
                        <a:t>left to right</a:t>
                      </a:r>
                    </a:p>
                  </a:txBody>
                  <a:tcPr marL="116207" marR="116207" marT="17431" marB="17431" anchor="ctr"/>
                </a:tc>
                <a:extLst>
                  <a:ext uri="{0D108BD9-81ED-4DB2-BD59-A6C34878D82A}">
                    <a16:rowId xmlns:a16="http://schemas.microsoft.com/office/drawing/2014/main" val="2384077726"/>
                  </a:ext>
                </a:extLst>
              </a:tr>
              <a:tr h="202201">
                <a:tc>
                  <a:txBody>
                    <a:bodyPr/>
                    <a:lstStyle/>
                    <a:p>
                      <a:pPr algn="ctr"/>
                      <a:endParaRPr lang="en-GB" sz="1200"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116207" marR="116207" marT="17431" marB="174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1200">
                          <a:effectLst/>
                          <a:latin typeface="Consolas" panose="020B0609020204030204" pitchFamily="49" charset="0"/>
                        </a:rPr>
                        <a:t>|</a:t>
                      </a:r>
                    </a:p>
                  </a:txBody>
                  <a:tcPr marL="116207" marR="116207" marT="17431" marB="174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effectLst/>
                        </a:rPr>
                        <a:t>left to right</a:t>
                      </a:r>
                    </a:p>
                  </a:txBody>
                  <a:tcPr marL="116207" marR="116207" marT="17431" marB="17431" anchor="ctr"/>
                </a:tc>
                <a:extLst>
                  <a:ext uri="{0D108BD9-81ED-4DB2-BD59-A6C34878D82A}">
                    <a16:rowId xmlns:a16="http://schemas.microsoft.com/office/drawing/2014/main" val="4165587179"/>
                  </a:ext>
                </a:extLst>
              </a:tr>
              <a:tr h="202201">
                <a:tc>
                  <a:txBody>
                    <a:bodyPr/>
                    <a:lstStyle/>
                    <a:p>
                      <a:pPr algn="ctr"/>
                      <a:endParaRPr lang="en-GB" sz="1200" dirty="0"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116207" marR="116207" marT="17431" marB="174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1200">
                          <a:effectLst/>
                          <a:latin typeface="Consolas" panose="020B0609020204030204" pitchFamily="49" charset="0"/>
                        </a:rPr>
                        <a:t>== != &lt; &gt; &lt;= &gt;=</a:t>
                      </a:r>
                    </a:p>
                  </a:txBody>
                  <a:tcPr marL="116207" marR="116207" marT="17431" marB="174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>
                          <a:effectLst/>
                        </a:rPr>
                        <a:t>Require parentheses</a:t>
                      </a:r>
                    </a:p>
                  </a:txBody>
                  <a:tcPr marL="116207" marR="116207" marT="17431" marB="17431" anchor="ctr"/>
                </a:tc>
                <a:extLst>
                  <a:ext uri="{0D108BD9-81ED-4DB2-BD59-A6C34878D82A}">
                    <a16:rowId xmlns:a16="http://schemas.microsoft.com/office/drawing/2014/main" val="1811397015"/>
                  </a:ext>
                </a:extLst>
              </a:tr>
              <a:tr h="202201">
                <a:tc>
                  <a:txBody>
                    <a:bodyPr/>
                    <a:lstStyle/>
                    <a:p>
                      <a:pPr algn="ctr"/>
                      <a:endParaRPr lang="en-GB" sz="1200" dirty="0"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116207" marR="116207" marT="17431" marB="174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1200">
                          <a:effectLst/>
                          <a:latin typeface="Consolas" panose="020B0609020204030204" pitchFamily="49" charset="0"/>
                        </a:rPr>
                        <a:t>&amp;&amp;</a:t>
                      </a:r>
                    </a:p>
                  </a:txBody>
                  <a:tcPr marL="116207" marR="116207" marT="17431" marB="174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>
                          <a:effectLst/>
                        </a:rPr>
                        <a:t>left to right</a:t>
                      </a:r>
                    </a:p>
                  </a:txBody>
                  <a:tcPr marL="116207" marR="116207" marT="17431" marB="17431" anchor="ctr"/>
                </a:tc>
                <a:extLst>
                  <a:ext uri="{0D108BD9-81ED-4DB2-BD59-A6C34878D82A}">
                    <a16:rowId xmlns:a16="http://schemas.microsoft.com/office/drawing/2014/main" val="148157625"/>
                  </a:ext>
                </a:extLst>
              </a:tr>
              <a:tr h="202201">
                <a:tc>
                  <a:txBody>
                    <a:bodyPr/>
                    <a:lstStyle/>
                    <a:p>
                      <a:pPr algn="ctr"/>
                      <a:endParaRPr lang="en-GB" sz="1200" dirty="0"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116207" marR="116207" marT="17431" marB="174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1200">
                          <a:effectLst/>
                          <a:latin typeface="Consolas" panose="020B0609020204030204" pitchFamily="49" charset="0"/>
                        </a:rPr>
                        <a:t>||</a:t>
                      </a:r>
                    </a:p>
                  </a:txBody>
                  <a:tcPr marL="116207" marR="116207" marT="17431" marB="174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effectLst/>
                        </a:rPr>
                        <a:t>left to right</a:t>
                      </a:r>
                    </a:p>
                  </a:txBody>
                  <a:tcPr marL="116207" marR="116207" marT="17431" marB="17431" anchor="ctr"/>
                </a:tc>
                <a:extLst>
                  <a:ext uri="{0D108BD9-81ED-4DB2-BD59-A6C34878D82A}">
                    <a16:rowId xmlns:a16="http://schemas.microsoft.com/office/drawing/2014/main" val="975776587"/>
                  </a:ext>
                </a:extLst>
              </a:tr>
              <a:tr h="202201">
                <a:tc>
                  <a:txBody>
                    <a:bodyPr/>
                    <a:lstStyle/>
                    <a:p>
                      <a:pPr algn="ctr"/>
                      <a:endParaRPr lang="en-GB" sz="1200" dirty="0"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116207" marR="116207" marT="17431" marB="174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1200">
                          <a:effectLst/>
                          <a:latin typeface="Consolas" panose="020B0609020204030204" pitchFamily="49" charset="0"/>
                        </a:rPr>
                        <a:t>.. ..=</a:t>
                      </a:r>
                    </a:p>
                  </a:txBody>
                  <a:tcPr marL="116207" marR="116207" marT="17431" marB="174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>
                          <a:effectLst/>
                        </a:rPr>
                        <a:t>Require parentheses</a:t>
                      </a:r>
                    </a:p>
                  </a:txBody>
                  <a:tcPr marL="116207" marR="116207" marT="17431" marB="17431" anchor="ctr"/>
                </a:tc>
                <a:extLst>
                  <a:ext uri="{0D108BD9-81ED-4DB2-BD59-A6C34878D82A}">
                    <a16:rowId xmlns:a16="http://schemas.microsoft.com/office/drawing/2014/main" val="22441143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GB" sz="1200" dirty="0"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116207" marR="116207" marT="17431" marB="174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effectLst/>
                          <a:latin typeface="Consolas" panose="020B0609020204030204" pitchFamily="49" charset="0"/>
                        </a:rPr>
                        <a:t>= += -= *= /= %= &amp;= |= ^= &lt;&lt;= &gt;&gt;=</a:t>
                      </a:r>
                    </a:p>
                  </a:txBody>
                  <a:tcPr marL="116207" marR="116207" marT="17431" marB="174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>
                          <a:effectLst/>
                        </a:rPr>
                        <a:t>right to left</a:t>
                      </a:r>
                    </a:p>
                  </a:txBody>
                  <a:tcPr marL="116207" marR="116207" marT="17431" marB="17431" anchor="ctr"/>
                </a:tc>
                <a:extLst>
                  <a:ext uri="{0D108BD9-81ED-4DB2-BD59-A6C34878D82A}">
                    <a16:rowId xmlns:a16="http://schemas.microsoft.com/office/drawing/2014/main" val="659212837"/>
                  </a:ext>
                </a:extLst>
              </a:tr>
              <a:tr h="223118">
                <a:tc>
                  <a:txBody>
                    <a:bodyPr/>
                    <a:lstStyle/>
                    <a:p>
                      <a:pPr algn="ctr"/>
                      <a:r>
                        <a:rPr lang="en-GB" sz="1200" dirty="0">
                          <a:effectLst/>
                          <a:latin typeface="Consolas" panose="020B0609020204030204" pitchFamily="49" charset="0"/>
                        </a:rPr>
                        <a:t>Weak</a:t>
                      </a:r>
                    </a:p>
                  </a:txBody>
                  <a:tcPr marL="116207" marR="116207" marT="17431" marB="17431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effectLst/>
                          <a:latin typeface="Consolas" panose="020B0609020204030204" pitchFamily="49" charset="0"/>
                        </a:rPr>
                        <a:t>return break closures</a:t>
                      </a:r>
                    </a:p>
                  </a:txBody>
                  <a:tcPr marL="116207" marR="116207" marT="17431" marB="17431" anchor="ctr"/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 marL="55780" marR="55780" marT="27890" marB="27890"/>
                </a:tc>
                <a:extLst>
                  <a:ext uri="{0D108BD9-81ED-4DB2-BD59-A6C34878D82A}">
                    <a16:rowId xmlns:a16="http://schemas.microsoft.com/office/drawing/2014/main" val="4131042167"/>
                  </a:ext>
                </a:extLst>
              </a:tr>
            </a:tbl>
          </a:graphicData>
        </a:graphic>
      </p:graphicFrame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70664C1-85B0-4CAF-B022-76D496E74DA7}"/>
              </a:ext>
            </a:extLst>
          </p:cNvPr>
          <p:cNvCxnSpPr>
            <a:cxnSpLocks/>
          </p:cNvCxnSpPr>
          <p:nvPr/>
        </p:nvCxnSpPr>
        <p:spPr>
          <a:xfrm>
            <a:off x="5671952" y="1983720"/>
            <a:ext cx="0" cy="369306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09755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49F2292-A40C-40F7-92CC-A56CF044F2D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cap="none" dirty="0"/>
              <a:t>Arithmetic Operators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BCAB28-1E82-4C27-B9BE-5C83B1BCFEB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963361" y="376208"/>
            <a:ext cx="6743184" cy="4094163"/>
          </a:xfrm>
        </p:spPr>
        <p:txBody>
          <a:bodyPr/>
          <a:lstStyle/>
          <a:p>
            <a:r>
              <a:rPr lang="en-GB" b="1" dirty="0"/>
              <a:t>Common arithmetic operators work as you'd expect:</a:t>
            </a:r>
          </a:p>
          <a:p>
            <a:r>
              <a:rPr lang="en-GB" sz="1800" b="1" dirty="0">
                <a:latin typeface="Consolas" panose="020B0609020204030204" pitchFamily="49" charset="0"/>
              </a:rPr>
              <a:t>+ - * /  %</a:t>
            </a:r>
          </a:p>
          <a:p>
            <a:endParaRPr lang="en-GB" dirty="0"/>
          </a:p>
          <a:p>
            <a:r>
              <a:rPr lang="en-GB" b="1" dirty="0"/>
              <a:t>PEMDAS-style modification of precedence (and associativity) works as you'd expect:</a:t>
            </a:r>
          </a:p>
          <a:p>
            <a:endParaRPr lang="en-GB" b="1" dirty="0"/>
          </a:p>
          <a:p>
            <a:endParaRPr lang="en-GB" b="1" dirty="0"/>
          </a:p>
          <a:p>
            <a:endParaRPr lang="en-GB" dirty="0"/>
          </a:p>
          <a:p>
            <a:r>
              <a:rPr lang="en-GB" b="1" dirty="0"/>
              <a:t>But be careful!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Mixing numeric scalar types requires consideration…</a:t>
            </a:r>
          </a:p>
          <a:p>
            <a:endParaRPr lang="en-GB" dirty="0"/>
          </a:p>
          <a:p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4437B1-84E6-40F0-BAEB-0E6CD5C13B0A}"/>
              </a:ext>
            </a:extLst>
          </p:cNvPr>
          <p:cNvSpPr txBox="1"/>
          <p:nvPr/>
        </p:nvSpPr>
        <p:spPr>
          <a:xfrm>
            <a:off x="4963361" y="1964859"/>
            <a:ext cx="6315688" cy="748570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 vert="horz" wrap="square" lIns="0" tIns="0" rIns="0" bIns="0" rtlCol="0" anchor="t" anchorCtr="0">
            <a:noAutofit/>
          </a:bodyPr>
          <a:lstStyle/>
          <a:p>
            <a:r>
              <a:rPr lang="en-GB" sz="1600" dirty="0">
                <a:latin typeface="Consolas" panose="020B0609020204030204" pitchFamily="49" charset="0"/>
              </a:rPr>
              <a:t>let </a:t>
            </a:r>
            <a:r>
              <a:rPr lang="en-GB" sz="1600" dirty="0" err="1">
                <a:latin typeface="Consolas" panose="020B0609020204030204" pitchFamily="49" charset="0"/>
              </a:rPr>
              <a:t>mean_av</a:t>
            </a:r>
            <a:r>
              <a:rPr lang="en-GB" sz="1600" dirty="0">
                <a:latin typeface="Consolas" panose="020B0609020204030204" pitchFamily="49" charset="0"/>
              </a:rPr>
              <a:t> = num1 + num2 + num3 / 3;</a:t>
            </a:r>
          </a:p>
          <a:p>
            <a:endParaRPr lang="en-GB" sz="1600" dirty="0">
              <a:latin typeface="Consolas" panose="020B0609020204030204" pitchFamily="49" charset="0"/>
            </a:endParaRPr>
          </a:p>
          <a:p>
            <a:r>
              <a:rPr lang="en-GB" sz="1600" dirty="0">
                <a:latin typeface="Consolas" panose="020B0609020204030204" pitchFamily="49" charset="0"/>
              </a:rPr>
              <a:t>let </a:t>
            </a:r>
            <a:r>
              <a:rPr lang="en-GB" sz="1600" dirty="0" err="1">
                <a:latin typeface="Consolas" panose="020B0609020204030204" pitchFamily="49" charset="0"/>
              </a:rPr>
              <a:t>mean_av</a:t>
            </a:r>
            <a:r>
              <a:rPr lang="en-GB" sz="1600" dirty="0">
                <a:latin typeface="Consolas" panose="020B0609020204030204" pitchFamily="49" charset="0"/>
              </a:rPr>
              <a:t> = </a:t>
            </a:r>
            <a:r>
              <a:rPr lang="en-GB" sz="1600" dirty="0"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GB" sz="1600" dirty="0">
                <a:latin typeface="Consolas" panose="020B0609020204030204" pitchFamily="49" charset="0"/>
              </a:rPr>
              <a:t>num1 + num2 + </a:t>
            </a:r>
            <a:r>
              <a:rPr lang="en-GB" sz="1400" dirty="0">
                <a:latin typeface="Consolas" panose="020B0609020204030204" pitchFamily="49" charset="0"/>
              </a:rPr>
              <a:t>num3</a:t>
            </a:r>
            <a:r>
              <a:rPr lang="en-GB" sz="1600" dirty="0">
                <a:highlight>
                  <a:srgbClr val="FFFF00"/>
                </a:highlight>
                <a:latin typeface="Consolas" panose="020B0609020204030204" pitchFamily="49" charset="0"/>
              </a:rPr>
              <a:t>)</a:t>
            </a:r>
            <a:r>
              <a:rPr lang="en-GB" sz="1600" dirty="0">
                <a:latin typeface="Consolas" panose="020B0609020204030204" pitchFamily="49" charset="0"/>
              </a:rPr>
              <a:t> / 3;</a:t>
            </a:r>
          </a:p>
        </p:txBody>
      </p:sp>
      <p:pic>
        <p:nvPicPr>
          <p:cNvPr id="5" name="Picture 2" descr="logo">
            <a:extLst>
              <a:ext uri="{FF2B5EF4-FFF2-40B4-BE49-F238E27FC236}">
                <a16:creationId xmlns:a16="http://schemas.microsoft.com/office/drawing/2014/main" id="{43FA227A-379C-4204-9A60-DDFCF9269A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3403" y="1964858"/>
            <a:ext cx="441370" cy="441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79876DD-9434-4E78-828D-8D58FFFA108D}"/>
              </a:ext>
            </a:extLst>
          </p:cNvPr>
          <p:cNvSpPr txBox="1"/>
          <p:nvPr/>
        </p:nvSpPr>
        <p:spPr>
          <a:xfrm>
            <a:off x="4949486" y="3594515"/>
            <a:ext cx="6301813" cy="1169551"/>
          </a:xfrm>
          <a:prstGeom prst="rect">
            <a:avLst/>
          </a:prstGeom>
          <a:solidFill>
            <a:srgbClr val="C4FFFF"/>
          </a:solidFill>
        </p:spPr>
        <p:txBody>
          <a:bodyPr wrap="square">
            <a:spAutoFit/>
          </a:bodyPr>
          <a:lstStyle/>
          <a:p>
            <a:r>
              <a:rPr lang="en-GB" sz="1400" b="1" dirty="0" err="1">
                <a:solidFill>
                  <a:srgbClr val="00007F"/>
                </a:solidFill>
                <a:latin typeface="Consolas" panose="020B0609020204030204" pitchFamily="49" charset="0"/>
              </a:rPr>
              <a:t>fn</a:t>
            </a:r>
            <a:r>
              <a:rPr lang="en-GB" sz="1400" b="0" dirty="0">
                <a:solidFill>
                  <a:srgbClr val="808080"/>
                </a:solidFill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000000"/>
                </a:solidFill>
                <a:latin typeface="Consolas" panose="020B0609020204030204" pitchFamily="49" charset="0"/>
              </a:rPr>
              <a:t>main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  <a:r>
              <a:rPr lang="en-GB" sz="1400" b="0" dirty="0">
                <a:solidFill>
                  <a:srgbClr val="808080"/>
                </a:solidFill>
                <a:latin typeface="Consolas" panose="020B0609020204030204" pitchFamily="49" charset="0"/>
              </a:rPr>
              <a:t> 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en-GB" sz="1400" b="0" dirty="0">
              <a:solidFill>
                <a:srgbClr val="808080"/>
              </a:solidFill>
              <a:latin typeface="Consolas" panose="020B0609020204030204" pitchFamily="49" charset="0"/>
            </a:endParaRPr>
          </a:p>
          <a:p>
            <a:r>
              <a:rPr lang="en-GB" sz="1400" b="0" dirty="0">
                <a:solidFill>
                  <a:srgbClr val="808080"/>
                </a:solidFill>
                <a:latin typeface="Consolas" panose="020B0609020204030204" pitchFamily="49" charset="0"/>
              </a:rPr>
              <a:t>   </a:t>
            </a:r>
            <a:r>
              <a:rPr lang="en-GB" sz="1400" b="1" dirty="0">
                <a:solidFill>
                  <a:srgbClr val="00007F"/>
                </a:solidFill>
                <a:latin typeface="Consolas" panose="020B0609020204030204" pitchFamily="49" charset="0"/>
              </a:rPr>
              <a:t>let</a:t>
            </a:r>
            <a:r>
              <a:rPr lang="en-GB" sz="1400" b="0" dirty="0">
                <a:solidFill>
                  <a:srgbClr val="808080"/>
                </a:solidFill>
                <a:latin typeface="Consolas" panose="020B0609020204030204" pitchFamily="49" charset="0"/>
              </a:rPr>
              <a:t> </a:t>
            </a:r>
            <a:r>
              <a:rPr lang="en-GB" sz="14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cel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r>
              <a:rPr lang="en-GB" sz="1400" b="0" dirty="0">
                <a:solidFill>
                  <a:srgbClr val="808080"/>
                </a:solidFill>
                <a:latin typeface="Consolas" panose="020B0609020204030204" pitchFamily="49" charset="0"/>
              </a:rPr>
              <a:t> </a:t>
            </a:r>
            <a:r>
              <a:rPr lang="en-GB" sz="1400" b="1" dirty="0">
                <a:solidFill>
                  <a:srgbClr val="00007F"/>
                </a:solidFill>
                <a:latin typeface="Consolas" panose="020B0609020204030204" pitchFamily="49" charset="0"/>
              </a:rPr>
              <a:t>f32</a:t>
            </a:r>
            <a:r>
              <a:rPr lang="en-GB" sz="1400" b="0" dirty="0">
                <a:solidFill>
                  <a:srgbClr val="808080"/>
                </a:solidFill>
                <a:latin typeface="Consolas" panose="020B0609020204030204" pitchFamily="49" charset="0"/>
              </a:rPr>
              <a:t> 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1400" b="0" dirty="0">
                <a:solidFill>
                  <a:srgbClr val="808080"/>
                </a:solidFill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007F7F"/>
                </a:solidFill>
                <a:latin typeface="Consolas" panose="020B0609020204030204" pitchFamily="49" charset="0"/>
              </a:rPr>
              <a:t>100.0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en-GB" sz="1400" b="0" dirty="0">
              <a:solidFill>
                <a:srgbClr val="808080"/>
              </a:solidFill>
              <a:latin typeface="Consolas" panose="020B0609020204030204" pitchFamily="49" charset="0"/>
            </a:endParaRPr>
          </a:p>
          <a:p>
            <a:r>
              <a:rPr lang="en-GB" sz="1400" b="0" dirty="0">
                <a:solidFill>
                  <a:srgbClr val="808080"/>
                </a:solidFill>
                <a:latin typeface="Consolas" panose="020B0609020204030204" pitchFamily="49" charset="0"/>
              </a:rPr>
              <a:t>   </a:t>
            </a:r>
            <a:r>
              <a:rPr lang="en-GB" sz="1400" b="1" dirty="0">
                <a:solidFill>
                  <a:srgbClr val="00007F"/>
                </a:solidFill>
                <a:latin typeface="Consolas" panose="020B0609020204030204" pitchFamily="49" charset="0"/>
              </a:rPr>
              <a:t>let</a:t>
            </a:r>
            <a:r>
              <a:rPr lang="en-GB" sz="1400" b="0" dirty="0">
                <a:solidFill>
                  <a:srgbClr val="808080"/>
                </a:solidFill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000000"/>
                </a:solidFill>
                <a:latin typeface="Consolas" panose="020B0609020204030204" pitchFamily="49" charset="0"/>
              </a:rPr>
              <a:t>fah</a:t>
            </a:r>
            <a:r>
              <a:rPr lang="en-GB" sz="1400" b="0" dirty="0">
                <a:solidFill>
                  <a:srgbClr val="808080"/>
                </a:solidFill>
                <a:latin typeface="Consolas" panose="020B0609020204030204" pitchFamily="49" charset="0"/>
              </a:rPr>
              <a:t> 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1400" b="0" dirty="0">
                <a:solidFill>
                  <a:srgbClr val="808080"/>
                </a:solidFill>
                <a:latin typeface="Consolas" panose="020B0609020204030204" pitchFamily="49" charset="0"/>
              </a:rPr>
              <a:t> </a:t>
            </a:r>
            <a:r>
              <a:rPr lang="en-GB" sz="14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cel</a:t>
            </a:r>
            <a:r>
              <a:rPr lang="en-GB" sz="1400" b="0" dirty="0">
                <a:solidFill>
                  <a:srgbClr val="808080"/>
                </a:solidFill>
                <a:latin typeface="Consolas" panose="020B0609020204030204" pitchFamily="49" charset="0"/>
              </a:rPr>
              <a:t> 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*</a:t>
            </a:r>
            <a:r>
              <a:rPr lang="en-GB" sz="1400" b="0" dirty="0">
                <a:solidFill>
                  <a:srgbClr val="808080"/>
                </a:solidFill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007F7F"/>
                </a:solidFill>
                <a:latin typeface="Consolas" panose="020B0609020204030204" pitchFamily="49" charset="0"/>
              </a:rPr>
              <a:t>9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/</a:t>
            </a:r>
            <a:r>
              <a:rPr lang="en-GB" sz="1400" b="0" dirty="0">
                <a:solidFill>
                  <a:srgbClr val="007F7F"/>
                </a:solidFill>
                <a:latin typeface="Consolas" panose="020B0609020204030204" pitchFamily="49" charset="0"/>
              </a:rPr>
              <a:t>5</a:t>
            </a:r>
            <a:r>
              <a:rPr lang="en-GB" sz="1400" b="0" dirty="0">
                <a:solidFill>
                  <a:srgbClr val="808080"/>
                </a:solidFill>
                <a:latin typeface="Consolas" panose="020B0609020204030204" pitchFamily="49" charset="0"/>
              </a:rPr>
              <a:t> 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+</a:t>
            </a:r>
            <a:r>
              <a:rPr lang="en-GB" sz="1400" b="0" dirty="0">
                <a:solidFill>
                  <a:srgbClr val="808080"/>
                </a:solidFill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007F7F"/>
                </a:solidFill>
                <a:latin typeface="Consolas" panose="020B0609020204030204" pitchFamily="49" charset="0"/>
              </a:rPr>
              <a:t>32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en-GB" sz="1400" b="0" dirty="0">
              <a:solidFill>
                <a:srgbClr val="808080"/>
              </a:solidFill>
              <a:latin typeface="Consolas" panose="020B0609020204030204" pitchFamily="49" charset="0"/>
            </a:endParaRPr>
          </a:p>
          <a:p>
            <a:r>
              <a:rPr lang="en-GB" sz="1400" b="0" dirty="0">
                <a:solidFill>
                  <a:srgbClr val="808080"/>
                </a:solidFill>
                <a:latin typeface="Consolas" panose="020B0609020204030204" pitchFamily="49" charset="0"/>
              </a:rPr>
              <a:t>   </a:t>
            </a:r>
            <a:r>
              <a:rPr lang="en-GB" sz="1400" b="0" dirty="0" err="1">
                <a:solidFill>
                  <a:srgbClr val="7F7F00"/>
                </a:solidFill>
                <a:latin typeface="Consolas" panose="020B0609020204030204" pitchFamily="49" charset="0"/>
              </a:rPr>
              <a:t>println</a:t>
            </a:r>
            <a:r>
              <a:rPr lang="en-GB" sz="1400" b="0" dirty="0">
                <a:solidFill>
                  <a:srgbClr val="7F7F00"/>
                </a:solidFill>
                <a:latin typeface="Consolas" panose="020B0609020204030204" pitchFamily="49" charset="0"/>
              </a:rPr>
              <a:t>!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400" b="0" dirty="0">
                <a:solidFill>
                  <a:srgbClr val="7F007F"/>
                </a:solidFill>
                <a:latin typeface="Consolas" panose="020B0609020204030204" pitchFamily="49" charset="0"/>
              </a:rPr>
              <a:t>"{:.2} </a:t>
            </a:r>
            <a:r>
              <a:rPr lang="en-GB" sz="1400" b="0" dirty="0" err="1">
                <a:solidFill>
                  <a:srgbClr val="7F007F"/>
                </a:solidFill>
                <a:latin typeface="Consolas" panose="020B0609020204030204" pitchFamily="49" charset="0"/>
              </a:rPr>
              <a:t>deg</a:t>
            </a:r>
            <a:r>
              <a:rPr lang="en-GB" sz="1400" b="0" dirty="0">
                <a:solidFill>
                  <a:srgbClr val="7F007F"/>
                </a:solidFill>
                <a:latin typeface="Consolas" panose="020B0609020204030204" pitchFamily="49" charset="0"/>
              </a:rPr>
              <a:t> C is {:.2} </a:t>
            </a:r>
            <a:r>
              <a:rPr lang="en-GB" sz="1400" b="0" dirty="0" err="1">
                <a:solidFill>
                  <a:srgbClr val="7F007F"/>
                </a:solidFill>
                <a:latin typeface="Consolas" panose="020B0609020204030204" pitchFamily="49" charset="0"/>
              </a:rPr>
              <a:t>deg</a:t>
            </a:r>
            <a:r>
              <a:rPr lang="en-GB" sz="1400" b="0" dirty="0">
                <a:solidFill>
                  <a:srgbClr val="7F007F"/>
                </a:solidFill>
                <a:latin typeface="Consolas" panose="020B0609020204030204" pitchFamily="49" charset="0"/>
              </a:rPr>
              <a:t> F"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GB" sz="14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cel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GB" sz="1400" b="0" dirty="0">
                <a:solidFill>
                  <a:srgbClr val="000000"/>
                </a:solidFill>
                <a:latin typeface="Consolas" panose="020B0609020204030204" pitchFamily="49" charset="0"/>
              </a:rPr>
              <a:t>fah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GB" sz="1400" b="0" dirty="0">
              <a:solidFill>
                <a:srgbClr val="808080"/>
              </a:solidFill>
              <a:latin typeface="Consolas" panose="020B0609020204030204" pitchFamily="49" charset="0"/>
            </a:endParaRP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GB" sz="1400" dirty="0">
              <a:latin typeface="Consolas" panose="020B0609020204030204" pitchFamily="49" charset="0"/>
            </a:endParaRPr>
          </a:p>
        </p:txBody>
      </p:sp>
      <p:pic>
        <p:nvPicPr>
          <p:cNvPr id="12" name="Picture 2" descr="logo">
            <a:extLst>
              <a:ext uri="{FF2B5EF4-FFF2-40B4-BE49-F238E27FC236}">
                <a16:creationId xmlns:a16="http://schemas.microsoft.com/office/drawing/2014/main" id="{60701755-9E03-47B9-BD11-73882EB240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6138" y="3610666"/>
            <a:ext cx="441370" cy="441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07296AE-4DF7-4563-8BAA-9BEA3A5DD58D}"/>
              </a:ext>
            </a:extLst>
          </p:cNvPr>
          <p:cNvSpPr txBox="1"/>
          <p:nvPr/>
        </p:nvSpPr>
        <p:spPr>
          <a:xfrm>
            <a:off x="4949485" y="4770949"/>
            <a:ext cx="6301813" cy="1754326"/>
          </a:xfrm>
          <a:prstGeom prst="rect">
            <a:avLst/>
          </a:prstGeom>
          <a:solidFill>
            <a:srgbClr val="000000"/>
          </a:solidFill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rgbClr val="FF0000"/>
                </a:solidFill>
                <a:latin typeface="Consolas" panose="020B0609020204030204" pitchFamily="49" charset="0"/>
              </a:rPr>
              <a:t>error[E0277]: </a:t>
            </a:r>
            <a:r>
              <a:rPr lang="en-GB" sz="1200" dirty="0">
                <a:solidFill>
                  <a:schemeClr val="bg1"/>
                </a:solidFill>
                <a:latin typeface="Consolas" panose="020B0609020204030204" pitchFamily="49" charset="0"/>
              </a:rPr>
              <a:t>cannot multiply `f32` by `{integer}`</a:t>
            </a:r>
          </a:p>
          <a:p>
            <a:r>
              <a:rPr lang="en-GB" sz="12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--&gt;</a:t>
            </a:r>
            <a:r>
              <a:rPr lang="en-GB" sz="1200" dirty="0">
                <a:solidFill>
                  <a:schemeClr val="bg1"/>
                </a:solidFill>
                <a:latin typeface="Consolas" panose="020B0609020204030204" pitchFamily="49" charset="0"/>
              </a:rPr>
              <a:t> opplay.rs:4:18</a:t>
            </a:r>
          </a:p>
          <a:p>
            <a:r>
              <a:rPr lang="en-GB" sz="1200" dirty="0">
                <a:solidFill>
                  <a:schemeClr val="bg1"/>
                </a:solidFill>
                <a:latin typeface="Consolas" panose="020B0609020204030204" pitchFamily="49" charset="0"/>
              </a:rPr>
              <a:t>  </a:t>
            </a:r>
            <a:r>
              <a:rPr lang="en-GB" sz="1200" dirty="0">
                <a:solidFill>
                  <a:schemeClr val="accent2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|</a:t>
            </a:r>
          </a:p>
          <a:p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4</a:t>
            </a:r>
            <a:r>
              <a:rPr lang="en-GB" sz="12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GB" sz="1200" dirty="0">
                <a:solidFill>
                  <a:schemeClr val="accent2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|</a:t>
            </a:r>
            <a:r>
              <a:rPr lang="en-GB" sz="1200" dirty="0">
                <a:solidFill>
                  <a:schemeClr val="bg1"/>
                </a:solidFill>
                <a:latin typeface="Consolas" panose="020B0609020204030204" pitchFamily="49" charset="0"/>
              </a:rPr>
              <a:t>    let fah = </a:t>
            </a:r>
            <a:r>
              <a:rPr lang="en-GB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cel</a:t>
            </a:r>
            <a:r>
              <a:rPr lang="en-GB" sz="1200" dirty="0">
                <a:solidFill>
                  <a:schemeClr val="bg1"/>
                </a:solidFill>
                <a:latin typeface="Consolas" panose="020B0609020204030204" pitchFamily="49" charset="0"/>
              </a:rPr>
              <a:t> * 9/5 + 32;</a:t>
            </a:r>
          </a:p>
          <a:p>
            <a:r>
              <a:rPr lang="en-GB" sz="1200" dirty="0">
                <a:solidFill>
                  <a:schemeClr val="bg1"/>
                </a:solidFill>
                <a:latin typeface="Consolas" panose="020B0609020204030204" pitchFamily="49" charset="0"/>
              </a:rPr>
              <a:t>  </a:t>
            </a:r>
            <a:r>
              <a:rPr lang="en-GB" sz="1200" dirty="0">
                <a:solidFill>
                  <a:schemeClr val="accent2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|</a:t>
            </a:r>
            <a:r>
              <a:rPr lang="en-GB" sz="1200" dirty="0">
                <a:solidFill>
                  <a:schemeClr val="bg1"/>
                </a:solidFill>
                <a:latin typeface="Consolas" panose="020B0609020204030204" pitchFamily="49" charset="0"/>
              </a:rPr>
              <a:t>                  </a:t>
            </a:r>
            <a:r>
              <a:rPr lang="en-GB" sz="1200" dirty="0">
                <a:solidFill>
                  <a:srgbClr val="FF0000"/>
                </a:solidFill>
                <a:latin typeface="Consolas" panose="020B0609020204030204" pitchFamily="49" charset="0"/>
              </a:rPr>
              <a:t>^ no implementation for `f32 * {integer}`</a:t>
            </a:r>
          </a:p>
          <a:p>
            <a:r>
              <a:rPr lang="en-GB" sz="1200" dirty="0">
                <a:solidFill>
                  <a:schemeClr val="bg1"/>
                </a:solidFill>
                <a:latin typeface="Consolas" panose="020B0609020204030204" pitchFamily="49" charset="0"/>
              </a:rPr>
              <a:t>  </a:t>
            </a:r>
            <a:r>
              <a:rPr lang="en-GB" sz="1200" dirty="0">
                <a:solidFill>
                  <a:schemeClr val="accent2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|</a:t>
            </a:r>
          </a:p>
          <a:p>
            <a:r>
              <a:rPr lang="en-GB" sz="1200" dirty="0">
                <a:solidFill>
                  <a:schemeClr val="bg1"/>
                </a:solidFill>
                <a:latin typeface="Consolas" panose="020B0609020204030204" pitchFamily="49" charset="0"/>
              </a:rPr>
              <a:t>  </a:t>
            </a:r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GB" sz="1200" dirty="0">
                <a:solidFill>
                  <a:schemeClr val="bg1"/>
                </a:solidFill>
                <a:latin typeface="Consolas" panose="020B0609020204030204" pitchFamily="49" charset="0"/>
              </a:rPr>
              <a:t> help: the trait `Mul&lt;{integer}&gt;` is not implemented for `f32`</a:t>
            </a:r>
          </a:p>
          <a:p>
            <a:r>
              <a:rPr lang="en-GB" sz="1200" dirty="0">
                <a:solidFill>
                  <a:srgbClr val="FF0000"/>
                </a:solidFill>
                <a:latin typeface="Consolas" panose="020B0609020204030204" pitchFamily="49" charset="0"/>
              </a:rPr>
              <a:t>error</a:t>
            </a:r>
            <a:r>
              <a:rPr lang="en-GB" sz="1200" dirty="0">
                <a:solidFill>
                  <a:schemeClr val="bg1"/>
                </a:solidFill>
                <a:latin typeface="Consolas" panose="020B0609020204030204" pitchFamily="49" charset="0"/>
              </a:rPr>
              <a:t>: aborting due to previous error</a:t>
            </a:r>
          </a:p>
          <a:p>
            <a:r>
              <a:rPr lang="en-GB" sz="1200" dirty="0">
                <a:solidFill>
                  <a:schemeClr val="bg1"/>
                </a:solidFill>
                <a:latin typeface="Consolas" panose="020B0609020204030204" pitchFamily="49" charset="0"/>
              </a:rPr>
              <a:t>For more information about this error, try `</a:t>
            </a:r>
            <a:r>
              <a:rPr lang="en-GB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rustc</a:t>
            </a:r>
            <a:r>
              <a:rPr lang="en-GB" sz="1200" dirty="0">
                <a:solidFill>
                  <a:schemeClr val="bg1"/>
                </a:solidFill>
                <a:latin typeface="Consolas" panose="020B0609020204030204" pitchFamily="49" charset="0"/>
              </a:rPr>
              <a:t> --explain E0277`.</a:t>
            </a:r>
          </a:p>
        </p:txBody>
      </p:sp>
      <p:pic>
        <p:nvPicPr>
          <p:cNvPr id="6" name="Graphic 5" descr="Badge Tick with solid fill">
            <a:extLst>
              <a:ext uri="{FF2B5EF4-FFF2-40B4-BE49-F238E27FC236}">
                <a16:creationId xmlns:a16="http://schemas.microsoft.com/office/drawing/2014/main" id="{CEDC557A-1A8A-99DF-51E3-05ABCD98DB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342704" y="2286025"/>
            <a:ext cx="493662" cy="493662"/>
          </a:xfrm>
          <a:prstGeom prst="rect">
            <a:avLst/>
          </a:prstGeom>
        </p:spPr>
      </p:pic>
      <p:pic>
        <p:nvPicPr>
          <p:cNvPr id="8" name="Graphic 7" descr="Badge Cross with solid fill">
            <a:extLst>
              <a:ext uri="{FF2B5EF4-FFF2-40B4-BE49-F238E27FC236}">
                <a16:creationId xmlns:a16="http://schemas.microsoft.com/office/drawing/2014/main" id="{15F8DFAE-BF8B-A24D-A7F1-120F8E7CF78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390205" y="1940483"/>
            <a:ext cx="398661" cy="398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5907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256AD29-AB7D-4668-B87E-81D9CAA6069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cap="none" dirty="0"/>
              <a:t>Fixing Arithmetic Expressions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D90AE645-1893-435F-982E-503BC6300499}"/>
              </a:ext>
            </a:extLst>
          </p:cNvPr>
          <p:cNvSpPr txBox="1">
            <a:spLocks/>
          </p:cNvSpPr>
          <p:nvPr/>
        </p:nvSpPr>
        <p:spPr>
          <a:xfrm>
            <a:off x="4977236" y="376208"/>
            <a:ext cx="6743184" cy="409416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15000"/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ts val="1400"/>
              </a:lnSpc>
              <a:spcBef>
                <a:spcPts val="0"/>
              </a:spcBef>
              <a:spcAft>
                <a:spcPts val="650"/>
              </a:spcAft>
              <a:buSzPct val="125000"/>
              <a:buFont typeface="Arial" panose="020B0604020202020204" pitchFamily="34" charset="0"/>
              <a:buChar char="•"/>
              <a:tabLst/>
              <a:defRPr sz="12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180000" indent="-180000" algn="l" defTabSz="914400" rtl="0" eaLnBrk="1" latinLnBrk="0" hangingPunct="1">
              <a:lnSpc>
                <a:spcPts val="1400"/>
              </a:lnSpc>
              <a:spcBef>
                <a:spcPts val="0"/>
              </a:spcBef>
              <a:spcAft>
                <a:spcPts val="650"/>
              </a:spcAft>
              <a:buSzPct val="120000"/>
              <a:buFont typeface="Arial" panose="020B0604020202020204" pitchFamily="34" charset="0"/>
              <a:buChar char="•"/>
              <a:tabLst/>
              <a:defRPr sz="1000" b="1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180000" indent="-180000" algn="l" defTabSz="914400" rtl="0" eaLnBrk="1" latinLnBrk="0" hangingPunct="1">
              <a:lnSpc>
                <a:spcPts val="1200"/>
              </a:lnSpc>
              <a:spcBef>
                <a:spcPts val="0"/>
              </a:spcBef>
              <a:spcAft>
                <a:spcPts val="650"/>
              </a:spcAft>
              <a:buSzPct val="120000"/>
              <a:buFont typeface="Arial" panose="020B0604020202020204" pitchFamily="34" charset="0"/>
              <a:buChar char="•"/>
              <a:tabLst/>
              <a:defRPr sz="10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180000" indent="-180000" algn="l" defTabSz="914400" rtl="0" eaLnBrk="1" latinLnBrk="0" hangingPunct="1">
              <a:lnSpc>
                <a:spcPts val="1000"/>
              </a:lnSpc>
              <a:spcBef>
                <a:spcPts val="0"/>
              </a:spcBef>
              <a:spcAft>
                <a:spcPts val="650"/>
              </a:spcAft>
              <a:buSzPct val="125000"/>
              <a:buFont typeface="Arial" panose="020B0604020202020204" pitchFamily="34" charset="0"/>
              <a:buChar char="•"/>
              <a:tabLst/>
              <a:defRPr sz="8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/>
              <a:t>This assignment statement's arithmetic expression isn't compiling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Rust doesn't like the mixed operand data types in the multiplication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endParaRPr lang="en-GB" b="1" dirty="0"/>
          </a:p>
          <a:p>
            <a:r>
              <a:rPr lang="en-GB" b="1" dirty="0"/>
              <a:t>There are couple of ways to fix it:</a:t>
            </a:r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r>
              <a:rPr lang="en-GB" b="1" dirty="0"/>
              <a:t>Or, more practically:</a:t>
            </a:r>
          </a:p>
          <a:p>
            <a:endParaRPr lang="en-GB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endParaRPr lang="en-GB" dirty="0"/>
          </a:p>
          <a:p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0DFBF7-422F-4C4F-9969-4EBB0828DF00}"/>
              </a:ext>
            </a:extLst>
          </p:cNvPr>
          <p:cNvSpPr txBox="1"/>
          <p:nvPr/>
        </p:nvSpPr>
        <p:spPr>
          <a:xfrm>
            <a:off x="4977236" y="1528150"/>
            <a:ext cx="6301813" cy="1323439"/>
          </a:xfrm>
          <a:prstGeom prst="rect">
            <a:avLst/>
          </a:prstGeom>
          <a:solidFill>
            <a:srgbClr val="C4FFFF"/>
          </a:solidFill>
        </p:spPr>
        <p:txBody>
          <a:bodyPr wrap="square">
            <a:spAutoFit/>
          </a:bodyPr>
          <a:lstStyle/>
          <a:p>
            <a:r>
              <a:rPr lang="en-GB" sz="1600" b="1" dirty="0" err="1">
                <a:solidFill>
                  <a:srgbClr val="00007F"/>
                </a:solidFill>
                <a:latin typeface="Consolas" panose="020B0609020204030204" pitchFamily="49" charset="0"/>
              </a:rPr>
              <a:t>fn</a:t>
            </a:r>
            <a:r>
              <a:rPr lang="en-GB" sz="1600" b="0" dirty="0">
                <a:solidFill>
                  <a:srgbClr val="808080"/>
                </a:solidFill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000000"/>
                </a:solidFill>
                <a:latin typeface="Consolas" panose="020B0609020204030204" pitchFamily="49" charset="0"/>
              </a:rPr>
              <a:t>main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  <a:r>
              <a:rPr lang="en-GB" sz="1600" b="0" dirty="0">
                <a:solidFill>
                  <a:srgbClr val="80808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en-GB" sz="1600" b="0" dirty="0">
              <a:solidFill>
                <a:srgbClr val="808080"/>
              </a:solidFill>
              <a:latin typeface="Consolas" panose="020B0609020204030204" pitchFamily="49" charset="0"/>
            </a:endParaRPr>
          </a:p>
          <a:p>
            <a:r>
              <a:rPr lang="en-GB" sz="1600" b="0" dirty="0">
                <a:solidFill>
                  <a:srgbClr val="808080"/>
                </a:solidFill>
                <a:latin typeface="Consolas" panose="020B0609020204030204" pitchFamily="49" charset="0"/>
              </a:rPr>
              <a:t>   </a:t>
            </a:r>
            <a:r>
              <a:rPr lang="en-GB" sz="1600" b="1" dirty="0">
                <a:solidFill>
                  <a:srgbClr val="00007F"/>
                </a:solidFill>
                <a:latin typeface="Consolas" panose="020B0609020204030204" pitchFamily="49" charset="0"/>
              </a:rPr>
              <a:t>let</a:t>
            </a:r>
            <a:r>
              <a:rPr lang="en-GB" sz="1600" b="0" dirty="0">
                <a:solidFill>
                  <a:srgbClr val="808080"/>
                </a:solidFill>
                <a:latin typeface="Consolas" panose="020B0609020204030204" pitchFamily="49" charset="0"/>
              </a:rPr>
              <a:t> </a:t>
            </a:r>
            <a:r>
              <a:rPr lang="en-GB" sz="16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cel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r>
              <a:rPr lang="en-GB" sz="1600" b="0" dirty="0">
                <a:solidFill>
                  <a:srgbClr val="80808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00007F"/>
                </a:solidFill>
                <a:latin typeface="Consolas" panose="020B0609020204030204" pitchFamily="49" charset="0"/>
              </a:rPr>
              <a:t>f32</a:t>
            </a:r>
            <a:r>
              <a:rPr lang="en-GB" sz="1600" b="0" dirty="0">
                <a:solidFill>
                  <a:srgbClr val="80808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1600" b="0" dirty="0">
                <a:solidFill>
                  <a:srgbClr val="808080"/>
                </a:solidFill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007F7F"/>
                </a:solidFill>
                <a:latin typeface="Consolas" panose="020B0609020204030204" pitchFamily="49" charset="0"/>
              </a:rPr>
              <a:t>100.0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en-GB" sz="1600" b="0" dirty="0">
              <a:solidFill>
                <a:srgbClr val="808080"/>
              </a:solidFill>
              <a:latin typeface="Consolas" panose="020B0609020204030204" pitchFamily="49" charset="0"/>
            </a:endParaRPr>
          </a:p>
          <a:p>
            <a:r>
              <a:rPr lang="en-GB" sz="1600" b="0" dirty="0">
                <a:solidFill>
                  <a:srgbClr val="808080"/>
                </a:solidFill>
                <a:latin typeface="Consolas" panose="020B0609020204030204" pitchFamily="49" charset="0"/>
              </a:rPr>
              <a:t>   </a:t>
            </a:r>
            <a:r>
              <a:rPr lang="en-GB" sz="1600" b="1" dirty="0">
                <a:solidFill>
                  <a:srgbClr val="00007F"/>
                </a:solidFill>
                <a:latin typeface="Consolas" panose="020B0609020204030204" pitchFamily="49" charset="0"/>
              </a:rPr>
              <a:t>let</a:t>
            </a:r>
            <a:r>
              <a:rPr lang="en-GB" sz="1600" b="0" dirty="0">
                <a:solidFill>
                  <a:srgbClr val="808080"/>
                </a:solidFill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000000"/>
                </a:solidFill>
                <a:latin typeface="Consolas" panose="020B0609020204030204" pitchFamily="49" charset="0"/>
              </a:rPr>
              <a:t>fah</a:t>
            </a:r>
            <a:r>
              <a:rPr lang="en-GB" sz="1600" b="0" dirty="0">
                <a:solidFill>
                  <a:srgbClr val="80808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1600" b="0" dirty="0">
                <a:solidFill>
                  <a:srgbClr val="808080"/>
                </a:solidFill>
                <a:latin typeface="Consolas" panose="020B0609020204030204" pitchFamily="49" charset="0"/>
              </a:rPr>
              <a:t> </a:t>
            </a:r>
            <a:r>
              <a:rPr lang="en-GB" sz="1600" b="0" dirty="0" err="1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cel</a:t>
            </a:r>
            <a:r>
              <a:rPr lang="en-GB" sz="1600" b="0" dirty="0">
                <a:solidFill>
                  <a:srgbClr val="80808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*</a:t>
            </a:r>
            <a:r>
              <a:rPr lang="en-GB" sz="1600" b="0" dirty="0">
                <a:solidFill>
                  <a:srgbClr val="80808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007F7F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9</a:t>
            </a:r>
            <a:r>
              <a:rPr lang="en-GB" sz="1600" b="1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/</a:t>
            </a:r>
            <a:r>
              <a:rPr lang="en-GB" sz="1600" b="0" dirty="0">
                <a:solidFill>
                  <a:srgbClr val="007F7F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5</a:t>
            </a:r>
            <a:r>
              <a:rPr lang="en-GB" sz="1600" b="0" dirty="0">
                <a:solidFill>
                  <a:srgbClr val="80808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+</a:t>
            </a:r>
            <a:r>
              <a:rPr lang="en-GB" sz="1600" b="0" dirty="0">
                <a:solidFill>
                  <a:srgbClr val="808080"/>
                </a:solidFill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007F7F"/>
                </a:solidFill>
                <a:latin typeface="Consolas" panose="020B0609020204030204" pitchFamily="49" charset="0"/>
              </a:rPr>
              <a:t>32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en-GB" sz="1600" b="0" dirty="0">
              <a:solidFill>
                <a:srgbClr val="808080"/>
              </a:solidFill>
              <a:latin typeface="Consolas" panose="020B0609020204030204" pitchFamily="49" charset="0"/>
            </a:endParaRPr>
          </a:p>
          <a:p>
            <a:r>
              <a:rPr lang="en-GB" sz="1600" b="0" dirty="0">
                <a:solidFill>
                  <a:srgbClr val="808080"/>
                </a:solidFill>
                <a:latin typeface="Consolas" panose="020B0609020204030204" pitchFamily="49" charset="0"/>
              </a:rPr>
              <a:t>   </a:t>
            </a:r>
            <a:r>
              <a:rPr lang="en-GB" sz="1600" b="0" dirty="0" err="1">
                <a:solidFill>
                  <a:srgbClr val="7F7F00"/>
                </a:solidFill>
                <a:latin typeface="Consolas" panose="020B0609020204030204" pitchFamily="49" charset="0"/>
              </a:rPr>
              <a:t>println</a:t>
            </a:r>
            <a:r>
              <a:rPr lang="en-GB" sz="1600" b="0" dirty="0">
                <a:solidFill>
                  <a:srgbClr val="7F7F00"/>
                </a:solidFill>
                <a:latin typeface="Consolas" panose="020B0609020204030204" pitchFamily="49" charset="0"/>
              </a:rPr>
              <a:t>!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600" b="0" dirty="0">
                <a:solidFill>
                  <a:srgbClr val="7F007F"/>
                </a:solidFill>
                <a:latin typeface="Consolas" panose="020B0609020204030204" pitchFamily="49" charset="0"/>
              </a:rPr>
              <a:t>"{:.2} </a:t>
            </a:r>
            <a:r>
              <a:rPr lang="en-GB" sz="1600" b="0" dirty="0" err="1">
                <a:solidFill>
                  <a:srgbClr val="7F007F"/>
                </a:solidFill>
                <a:latin typeface="Consolas" panose="020B0609020204030204" pitchFamily="49" charset="0"/>
              </a:rPr>
              <a:t>deg</a:t>
            </a:r>
            <a:r>
              <a:rPr lang="en-GB" sz="1600" b="0" dirty="0">
                <a:solidFill>
                  <a:srgbClr val="7F007F"/>
                </a:solidFill>
                <a:latin typeface="Consolas" panose="020B0609020204030204" pitchFamily="49" charset="0"/>
              </a:rPr>
              <a:t> C is {:.2} </a:t>
            </a:r>
            <a:r>
              <a:rPr lang="en-GB" sz="1600" b="0" dirty="0" err="1">
                <a:solidFill>
                  <a:srgbClr val="7F007F"/>
                </a:solidFill>
                <a:latin typeface="Consolas" panose="020B0609020204030204" pitchFamily="49" charset="0"/>
              </a:rPr>
              <a:t>deg</a:t>
            </a:r>
            <a:r>
              <a:rPr lang="en-GB" sz="1600" b="0" dirty="0">
                <a:solidFill>
                  <a:srgbClr val="7F007F"/>
                </a:solidFill>
                <a:latin typeface="Consolas" panose="020B0609020204030204" pitchFamily="49" charset="0"/>
              </a:rPr>
              <a:t> F"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GB" sz="16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cel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GB" sz="1600" b="0" dirty="0">
                <a:solidFill>
                  <a:srgbClr val="000000"/>
                </a:solidFill>
                <a:latin typeface="Consolas" panose="020B0609020204030204" pitchFamily="49" charset="0"/>
              </a:rPr>
              <a:t>fah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GB" sz="1600" b="0" dirty="0">
              <a:solidFill>
                <a:srgbClr val="808080"/>
              </a:solidFill>
              <a:latin typeface="Consolas" panose="020B0609020204030204" pitchFamily="49" charset="0"/>
            </a:endParaRP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GB" sz="1600" dirty="0">
              <a:latin typeface="Consolas" panose="020B0609020204030204" pitchFamily="49" charset="0"/>
            </a:endParaRPr>
          </a:p>
        </p:txBody>
      </p:sp>
      <p:pic>
        <p:nvPicPr>
          <p:cNvPr id="7" name="Picture 2" descr="logo">
            <a:extLst>
              <a:ext uri="{FF2B5EF4-FFF2-40B4-BE49-F238E27FC236}">
                <a16:creationId xmlns:a16="http://schemas.microsoft.com/office/drawing/2014/main" id="{A0145F9F-9F87-4335-A5DA-679161DFF0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93596" y="1528150"/>
            <a:ext cx="441370" cy="384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938B564-BBEE-436F-85FE-59CEC7541433}"/>
              </a:ext>
            </a:extLst>
          </p:cNvPr>
          <p:cNvSpPr txBox="1"/>
          <p:nvPr/>
        </p:nvSpPr>
        <p:spPr>
          <a:xfrm>
            <a:off x="4949486" y="3440262"/>
            <a:ext cx="6301813" cy="1323439"/>
          </a:xfrm>
          <a:prstGeom prst="rect">
            <a:avLst/>
          </a:prstGeom>
          <a:solidFill>
            <a:srgbClr val="C4FFFF"/>
          </a:solidFill>
        </p:spPr>
        <p:txBody>
          <a:bodyPr wrap="square">
            <a:spAutoFit/>
          </a:bodyPr>
          <a:lstStyle/>
          <a:p>
            <a:r>
              <a:rPr lang="en-GB" sz="1600" b="1" dirty="0" err="1">
                <a:solidFill>
                  <a:srgbClr val="00007F"/>
                </a:solidFill>
                <a:latin typeface="Consolas" panose="020B0609020204030204" pitchFamily="49" charset="0"/>
              </a:rPr>
              <a:t>fn</a:t>
            </a:r>
            <a:r>
              <a:rPr lang="en-GB" sz="1600" b="0" dirty="0">
                <a:solidFill>
                  <a:srgbClr val="808080"/>
                </a:solidFill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000000"/>
                </a:solidFill>
                <a:latin typeface="Consolas" panose="020B0609020204030204" pitchFamily="49" charset="0"/>
              </a:rPr>
              <a:t>main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  <a:r>
              <a:rPr lang="en-GB" sz="1600" b="0" dirty="0">
                <a:solidFill>
                  <a:srgbClr val="80808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en-GB" sz="1600" b="0" dirty="0">
              <a:solidFill>
                <a:srgbClr val="808080"/>
              </a:solidFill>
              <a:latin typeface="Consolas" panose="020B0609020204030204" pitchFamily="49" charset="0"/>
            </a:endParaRPr>
          </a:p>
          <a:p>
            <a:r>
              <a:rPr lang="en-GB" sz="1600" b="0" dirty="0">
                <a:solidFill>
                  <a:srgbClr val="808080"/>
                </a:solidFill>
                <a:latin typeface="Consolas" panose="020B0609020204030204" pitchFamily="49" charset="0"/>
              </a:rPr>
              <a:t>   </a:t>
            </a:r>
            <a:r>
              <a:rPr lang="en-GB" sz="1600" b="1" dirty="0">
                <a:solidFill>
                  <a:srgbClr val="00007F"/>
                </a:solidFill>
                <a:latin typeface="Consolas" panose="020B0609020204030204" pitchFamily="49" charset="0"/>
              </a:rPr>
              <a:t>let</a:t>
            </a:r>
            <a:r>
              <a:rPr lang="en-GB" sz="1600" b="0" dirty="0">
                <a:solidFill>
                  <a:srgbClr val="808080"/>
                </a:solidFill>
                <a:latin typeface="Consolas" panose="020B0609020204030204" pitchFamily="49" charset="0"/>
              </a:rPr>
              <a:t> </a:t>
            </a:r>
            <a:r>
              <a:rPr lang="en-GB" sz="16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cel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r>
              <a:rPr lang="en-GB" sz="1600" b="0" dirty="0">
                <a:solidFill>
                  <a:srgbClr val="80808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00007F"/>
                </a:solidFill>
                <a:latin typeface="Consolas" panose="020B0609020204030204" pitchFamily="49" charset="0"/>
              </a:rPr>
              <a:t>f32</a:t>
            </a:r>
            <a:r>
              <a:rPr lang="en-GB" sz="1600" b="0" dirty="0">
                <a:solidFill>
                  <a:srgbClr val="80808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1600" b="0" dirty="0">
                <a:solidFill>
                  <a:srgbClr val="808080"/>
                </a:solidFill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007F7F"/>
                </a:solidFill>
                <a:latin typeface="Consolas" panose="020B0609020204030204" pitchFamily="49" charset="0"/>
              </a:rPr>
              <a:t>100.0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en-GB" sz="1600" b="0" dirty="0">
              <a:solidFill>
                <a:srgbClr val="808080"/>
              </a:solidFill>
              <a:latin typeface="Consolas" panose="020B0609020204030204" pitchFamily="49" charset="0"/>
            </a:endParaRPr>
          </a:p>
          <a:p>
            <a:r>
              <a:rPr lang="en-GB" sz="1600" b="0" dirty="0">
                <a:solidFill>
                  <a:srgbClr val="808080"/>
                </a:solidFill>
                <a:latin typeface="Consolas" panose="020B0609020204030204" pitchFamily="49" charset="0"/>
              </a:rPr>
              <a:t>   </a:t>
            </a:r>
            <a:r>
              <a:rPr lang="en-GB" sz="1600" b="1" dirty="0">
                <a:solidFill>
                  <a:srgbClr val="00007F"/>
                </a:solidFill>
                <a:latin typeface="Consolas" panose="020B0609020204030204" pitchFamily="49" charset="0"/>
              </a:rPr>
              <a:t>let</a:t>
            </a:r>
            <a:r>
              <a:rPr lang="en-GB" sz="1600" b="0" dirty="0">
                <a:solidFill>
                  <a:srgbClr val="808080"/>
                </a:solidFill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000000"/>
                </a:solidFill>
                <a:latin typeface="Consolas" panose="020B0609020204030204" pitchFamily="49" charset="0"/>
              </a:rPr>
              <a:t>fah</a:t>
            </a:r>
            <a:r>
              <a:rPr lang="en-GB" sz="1600" b="0" dirty="0">
                <a:solidFill>
                  <a:srgbClr val="80808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1600" b="0" dirty="0">
                <a:solidFill>
                  <a:srgbClr val="808080"/>
                </a:solidFill>
                <a:latin typeface="Consolas" panose="020B0609020204030204" pitchFamily="49" charset="0"/>
              </a:rPr>
              <a:t> </a:t>
            </a:r>
            <a:r>
              <a:rPr lang="en-GB" sz="1600" b="0" dirty="0" err="1">
                <a:solidFill>
                  <a:srgbClr val="000000"/>
                </a:solidFill>
                <a:highlight>
                  <a:srgbClr val="00FFFF"/>
                </a:highlight>
                <a:latin typeface="Consolas" panose="020B0609020204030204" pitchFamily="49" charset="0"/>
              </a:rPr>
              <a:t>cel</a:t>
            </a:r>
            <a:r>
              <a:rPr lang="en-GB" sz="1600" b="0" dirty="0">
                <a:solidFill>
                  <a:srgbClr val="808080"/>
                </a:solidFill>
                <a:highlight>
                  <a:srgbClr val="00FFFF"/>
                </a:highlight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000000"/>
                </a:solidFill>
                <a:highlight>
                  <a:srgbClr val="00FFFF"/>
                </a:highlight>
                <a:latin typeface="Consolas" panose="020B0609020204030204" pitchFamily="49" charset="0"/>
              </a:rPr>
              <a:t>*</a:t>
            </a:r>
            <a:r>
              <a:rPr lang="en-GB" sz="1600" b="0" dirty="0">
                <a:solidFill>
                  <a:srgbClr val="808080"/>
                </a:solidFill>
                <a:highlight>
                  <a:srgbClr val="00FFFF"/>
                </a:highlight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000000"/>
                </a:solidFill>
                <a:highlight>
                  <a:srgbClr val="00FFFF"/>
                </a:highlight>
                <a:latin typeface="Consolas" panose="020B0609020204030204" pitchFamily="49" charset="0"/>
              </a:rPr>
              <a:t>9 as f32 </a:t>
            </a:r>
            <a:r>
              <a:rPr lang="en-GB" sz="1600" b="1" dirty="0">
                <a:solidFill>
                  <a:srgbClr val="000000"/>
                </a:solidFill>
                <a:highlight>
                  <a:srgbClr val="00FFFF"/>
                </a:highlight>
                <a:latin typeface="Consolas" panose="020B0609020204030204" pitchFamily="49" charset="0"/>
              </a:rPr>
              <a:t>/ </a:t>
            </a:r>
            <a:r>
              <a:rPr lang="en-GB" sz="1600" b="0" dirty="0">
                <a:solidFill>
                  <a:srgbClr val="000000"/>
                </a:solidFill>
                <a:highlight>
                  <a:srgbClr val="00FFFF"/>
                </a:highlight>
                <a:latin typeface="Consolas" panose="020B0609020204030204" pitchFamily="49" charset="0"/>
              </a:rPr>
              <a:t>5 as f32 </a:t>
            </a:r>
            <a:r>
              <a:rPr lang="en-GB" sz="1600" b="1" dirty="0">
                <a:solidFill>
                  <a:srgbClr val="000000"/>
                </a:solidFill>
                <a:highlight>
                  <a:srgbClr val="00FFFF"/>
                </a:highlight>
                <a:latin typeface="Consolas" panose="020B0609020204030204" pitchFamily="49" charset="0"/>
              </a:rPr>
              <a:t>+</a:t>
            </a:r>
            <a:r>
              <a:rPr lang="en-GB" sz="1600" b="0" dirty="0">
                <a:solidFill>
                  <a:srgbClr val="000000"/>
                </a:solidFill>
                <a:highlight>
                  <a:srgbClr val="00FFFF"/>
                </a:highlight>
                <a:latin typeface="Consolas" panose="020B0609020204030204" pitchFamily="49" charset="0"/>
              </a:rPr>
              <a:t> 32 as f32</a:t>
            </a:r>
            <a:r>
              <a:rPr lang="en-GB" sz="1600" b="1" dirty="0">
                <a:solidFill>
                  <a:srgbClr val="000000"/>
                </a:solidFill>
                <a:highlight>
                  <a:srgbClr val="00FFFF"/>
                </a:highlight>
                <a:latin typeface="Consolas" panose="020B0609020204030204" pitchFamily="49" charset="0"/>
              </a:rPr>
              <a:t>;</a:t>
            </a:r>
            <a:endParaRPr lang="en-GB" sz="1600" b="0" dirty="0">
              <a:solidFill>
                <a:srgbClr val="000000"/>
              </a:solidFill>
              <a:highlight>
                <a:srgbClr val="00FFFF"/>
              </a:highlight>
              <a:latin typeface="Consolas" panose="020B0609020204030204" pitchFamily="49" charset="0"/>
            </a:endParaRPr>
          </a:p>
          <a:p>
            <a:r>
              <a:rPr lang="en-GB" sz="1600" b="0" dirty="0">
                <a:solidFill>
                  <a:srgbClr val="808080"/>
                </a:solidFill>
                <a:latin typeface="Consolas" panose="020B0609020204030204" pitchFamily="49" charset="0"/>
              </a:rPr>
              <a:t>   </a:t>
            </a:r>
            <a:r>
              <a:rPr lang="en-GB" sz="1600" b="0" dirty="0" err="1">
                <a:solidFill>
                  <a:srgbClr val="7F7F00"/>
                </a:solidFill>
                <a:latin typeface="Consolas" panose="020B0609020204030204" pitchFamily="49" charset="0"/>
              </a:rPr>
              <a:t>println</a:t>
            </a:r>
            <a:r>
              <a:rPr lang="en-GB" sz="1600" b="0" dirty="0">
                <a:solidFill>
                  <a:srgbClr val="7F7F00"/>
                </a:solidFill>
                <a:latin typeface="Consolas" panose="020B0609020204030204" pitchFamily="49" charset="0"/>
              </a:rPr>
              <a:t>!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600" b="0" dirty="0">
                <a:solidFill>
                  <a:srgbClr val="7F007F"/>
                </a:solidFill>
                <a:latin typeface="Consolas" panose="020B0609020204030204" pitchFamily="49" charset="0"/>
              </a:rPr>
              <a:t>"{:.2} </a:t>
            </a:r>
            <a:r>
              <a:rPr lang="en-GB" sz="1600" b="0" dirty="0" err="1">
                <a:solidFill>
                  <a:srgbClr val="7F007F"/>
                </a:solidFill>
                <a:latin typeface="Consolas" panose="020B0609020204030204" pitchFamily="49" charset="0"/>
              </a:rPr>
              <a:t>deg</a:t>
            </a:r>
            <a:r>
              <a:rPr lang="en-GB" sz="1600" b="0" dirty="0">
                <a:solidFill>
                  <a:srgbClr val="7F007F"/>
                </a:solidFill>
                <a:latin typeface="Consolas" panose="020B0609020204030204" pitchFamily="49" charset="0"/>
              </a:rPr>
              <a:t> C is {:.2} </a:t>
            </a:r>
            <a:r>
              <a:rPr lang="en-GB" sz="1600" b="0" dirty="0" err="1">
                <a:solidFill>
                  <a:srgbClr val="7F007F"/>
                </a:solidFill>
                <a:latin typeface="Consolas" panose="020B0609020204030204" pitchFamily="49" charset="0"/>
              </a:rPr>
              <a:t>deg</a:t>
            </a:r>
            <a:r>
              <a:rPr lang="en-GB" sz="1600" b="0" dirty="0">
                <a:solidFill>
                  <a:srgbClr val="7F007F"/>
                </a:solidFill>
                <a:latin typeface="Consolas" panose="020B0609020204030204" pitchFamily="49" charset="0"/>
              </a:rPr>
              <a:t> F"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GB" sz="16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cel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GB" sz="1600" b="0" dirty="0">
                <a:solidFill>
                  <a:srgbClr val="000000"/>
                </a:solidFill>
                <a:latin typeface="Consolas" panose="020B0609020204030204" pitchFamily="49" charset="0"/>
              </a:rPr>
              <a:t>fah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GB" sz="1600" b="0" dirty="0">
              <a:solidFill>
                <a:srgbClr val="808080"/>
              </a:solidFill>
              <a:latin typeface="Consolas" panose="020B0609020204030204" pitchFamily="49" charset="0"/>
            </a:endParaRP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GB" sz="1600" dirty="0">
              <a:latin typeface="Consolas" panose="020B0609020204030204" pitchFamily="49" charset="0"/>
            </a:endParaRPr>
          </a:p>
        </p:txBody>
      </p:sp>
      <p:pic>
        <p:nvPicPr>
          <p:cNvPr id="10" name="Picture 2" descr="logo">
            <a:extLst>
              <a:ext uri="{FF2B5EF4-FFF2-40B4-BE49-F238E27FC236}">
                <a16:creationId xmlns:a16="http://schemas.microsoft.com/office/drawing/2014/main" id="{DDEEE7F3-2791-4005-A702-82618E113D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5846" y="3440262"/>
            <a:ext cx="441370" cy="384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7F8E4D0-EB39-4E13-B57C-AE2AF19F3742}"/>
              </a:ext>
            </a:extLst>
          </p:cNvPr>
          <p:cNvSpPr txBox="1"/>
          <p:nvPr/>
        </p:nvSpPr>
        <p:spPr>
          <a:xfrm>
            <a:off x="4977236" y="5158353"/>
            <a:ext cx="6301813" cy="1323439"/>
          </a:xfrm>
          <a:prstGeom prst="rect">
            <a:avLst/>
          </a:prstGeom>
          <a:solidFill>
            <a:srgbClr val="C4FFFF"/>
          </a:solidFill>
        </p:spPr>
        <p:txBody>
          <a:bodyPr wrap="square">
            <a:spAutoFit/>
          </a:bodyPr>
          <a:lstStyle/>
          <a:p>
            <a:r>
              <a:rPr lang="en-GB" sz="1600" b="1" dirty="0" err="1">
                <a:solidFill>
                  <a:srgbClr val="00007F"/>
                </a:solidFill>
                <a:latin typeface="Consolas" panose="020B0609020204030204" pitchFamily="49" charset="0"/>
              </a:rPr>
              <a:t>fn</a:t>
            </a:r>
            <a:r>
              <a:rPr lang="en-GB" sz="1600" b="0" dirty="0">
                <a:solidFill>
                  <a:srgbClr val="808080"/>
                </a:solidFill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000000"/>
                </a:solidFill>
                <a:latin typeface="Consolas" panose="020B0609020204030204" pitchFamily="49" charset="0"/>
              </a:rPr>
              <a:t>main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  <a:r>
              <a:rPr lang="en-GB" sz="1600" b="0" dirty="0">
                <a:solidFill>
                  <a:srgbClr val="80808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en-GB" sz="1600" b="0" dirty="0">
              <a:solidFill>
                <a:srgbClr val="808080"/>
              </a:solidFill>
              <a:latin typeface="Consolas" panose="020B0609020204030204" pitchFamily="49" charset="0"/>
            </a:endParaRPr>
          </a:p>
          <a:p>
            <a:r>
              <a:rPr lang="en-GB" sz="1600" b="0" dirty="0">
                <a:solidFill>
                  <a:srgbClr val="808080"/>
                </a:solidFill>
                <a:latin typeface="Consolas" panose="020B0609020204030204" pitchFamily="49" charset="0"/>
              </a:rPr>
              <a:t>   </a:t>
            </a:r>
            <a:r>
              <a:rPr lang="en-GB" sz="1600" b="1" dirty="0">
                <a:solidFill>
                  <a:srgbClr val="00007F"/>
                </a:solidFill>
                <a:latin typeface="Consolas" panose="020B0609020204030204" pitchFamily="49" charset="0"/>
              </a:rPr>
              <a:t>let</a:t>
            </a:r>
            <a:r>
              <a:rPr lang="en-GB" sz="1600" b="0" dirty="0">
                <a:solidFill>
                  <a:srgbClr val="808080"/>
                </a:solidFill>
                <a:latin typeface="Consolas" panose="020B0609020204030204" pitchFamily="49" charset="0"/>
              </a:rPr>
              <a:t> </a:t>
            </a:r>
            <a:r>
              <a:rPr lang="en-GB" sz="16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cel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r>
              <a:rPr lang="en-GB" sz="1600" b="0" dirty="0">
                <a:solidFill>
                  <a:srgbClr val="80808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00007F"/>
                </a:solidFill>
                <a:latin typeface="Consolas" panose="020B0609020204030204" pitchFamily="49" charset="0"/>
              </a:rPr>
              <a:t>f32</a:t>
            </a:r>
            <a:r>
              <a:rPr lang="en-GB" sz="1600" b="0" dirty="0">
                <a:solidFill>
                  <a:srgbClr val="80808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1600" b="0" dirty="0">
                <a:solidFill>
                  <a:srgbClr val="808080"/>
                </a:solidFill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007F7F"/>
                </a:solidFill>
                <a:latin typeface="Consolas" panose="020B0609020204030204" pitchFamily="49" charset="0"/>
              </a:rPr>
              <a:t>100.0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en-GB" sz="1600" b="0" dirty="0">
              <a:solidFill>
                <a:srgbClr val="808080"/>
              </a:solidFill>
              <a:latin typeface="Consolas" panose="020B0609020204030204" pitchFamily="49" charset="0"/>
            </a:endParaRPr>
          </a:p>
          <a:p>
            <a:r>
              <a:rPr lang="en-GB" sz="1600" b="0" dirty="0">
                <a:solidFill>
                  <a:srgbClr val="808080"/>
                </a:solidFill>
                <a:latin typeface="Consolas" panose="020B0609020204030204" pitchFamily="49" charset="0"/>
              </a:rPr>
              <a:t>   </a:t>
            </a:r>
            <a:r>
              <a:rPr lang="en-GB" sz="1600" b="1" dirty="0">
                <a:solidFill>
                  <a:srgbClr val="00007F"/>
                </a:solidFill>
                <a:latin typeface="Consolas" panose="020B0609020204030204" pitchFamily="49" charset="0"/>
              </a:rPr>
              <a:t>let</a:t>
            </a:r>
            <a:r>
              <a:rPr lang="en-GB" sz="1600" b="0" dirty="0">
                <a:solidFill>
                  <a:srgbClr val="808080"/>
                </a:solidFill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000000"/>
                </a:solidFill>
                <a:latin typeface="Consolas" panose="020B0609020204030204" pitchFamily="49" charset="0"/>
              </a:rPr>
              <a:t>fah</a:t>
            </a:r>
            <a:r>
              <a:rPr lang="en-GB" sz="1600" b="0" dirty="0">
                <a:solidFill>
                  <a:srgbClr val="80808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1600" b="0" dirty="0">
                <a:solidFill>
                  <a:srgbClr val="808080"/>
                </a:solidFill>
                <a:latin typeface="Consolas" panose="020B0609020204030204" pitchFamily="49" charset="0"/>
              </a:rPr>
              <a:t> </a:t>
            </a:r>
            <a:r>
              <a:rPr lang="en-GB" sz="1600" b="0" dirty="0" err="1">
                <a:solidFill>
                  <a:srgbClr val="000000"/>
                </a:solidFill>
                <a:highlight>
                  <a:srgbClr val="00FFFF"/>
                </a:highlight>
                <a:latin typeface="Consolas" panose="020B0609020204030204" pitchFamily="49" charset="0"/>
              </a:rPr>
              <a:t>cel</a:t>
            </a:r>
            <a:r>
              <a:rPr lang="en-GB" sz="1600" b="0" dirty="0">
                <a:solidFill>
                  <a:srgbClr val="808080"/>
                </a:solidFill>
                <a:highlight>
                  <a:srgbClr val="00FFFF"/>
                </a:highlight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000000"/>
                </a:solidFill>
                <a:highlight>
                  <a:srgbClr val="00FFFF"/>
                </a:highlight>
                <a:latin typeface="Consolas" panose="020B0609020204030204" pitchFamily="49" charset="0"/>
              </a:rPr>
              <a:t>*</a:t>
            </a:r>
            <a:r>
              <a:rPr lang="en-GB" sz="1600" b="0" dirty="0">
                <a:solidFill>
                  <a:srgbClr val="808080"/>
                </a:solidFill>
                <a:highlight>
                  <a:srgbClr val="00FFFF"/>
                </a:highlight>
                <a:latin typeface="Consolas" panose="020B0609020204030204" pitchFamily="49" charset="0"/>
              </a:rPr>
              <a:t> </a:t>
            </a:r>
            <a:r>
              <a:rPr lang="en-GB" sz="1600" b="0" dirty="0">
                <a:solidFill>
                  <a:srgbClr val="000000"/>
                </a:solidFill>
                <a:highlight>
                  <a:srgbClr val="00FFFF"/>
                </a:highlight>
                <a:latin typeface="Consolas" panose="020B0609020204030204" pitchFamily="49" charset="0"/>
              </a:rPr>
              <a:t>9.</a:t>
            </a:r>
            <a:r>
              <a:rPr lang="en-GB" sz="1600" b="1" dirty="0">
                <a:solidFill>
                  <a:srgbClr val="000000"/>
                </a:solidFill>
                <a:highlight>
                  <a:srgbClr val="00FFFF"/>
                </a:highlight>
                <a:latin typeface="Consolas" panose="020B0609020204030204" pitchFamily="49" charset="0"/>
              </a:rPr>
              <a:t>/</a:t>
            </a:r>
            <a:r>
              <a:rPr lang="en-GB" sz="1600" b="0" dirty="0">
                <a:solidFill>
                  <a:srgbClr val="000000"/>
                </a:solidFill>
                <a:highlight>
                  <a:srgbClr val="00FFFF"/>
                </a:highlight>
                <a:latin typeface="Consolas" panose="020B0609020204030204" pitchFamily="49" charset="0"/>
              </a:rPr>
              <a:t>5. </a:t>
            </a:r>
            <a:r>
              <a:rPr lang="en-GB" sz="1600" b="1" dirty="0">
                <a:solidFill>
                  <a:srgbClr val="000000"/>
                </a:solidFill>
                <a:highlight>
                  <a:srgbClr val="00FFFF"/>
                </a:highlight>
                <a:latin typeface="Consolas" panose="020B0609020204030204" pitchFamily="49" charset="0"/>
              </a:rPr>
              <a:t>+</a:t>
            </a:r>
            <a:r>
              <a:rPr lang="en-GB" sz="1600" b="0" dirty="0">
                <a:solidFill>
                  <a:srgbClr val="000000"/>
                </a:solidFill>
                <a:highlight>
                  <a:srgbClr val="00FFFF"/>
                </a:highlight>
                <a:latin typeface="Consolas" panose="020B0609020204030204" pitchFamily="49" charset="0"/>
              </a:rPr>
              <a:t> 32.</a:t>
            </a:r>
            <a:r>
              <a:rPr lang="en-GB" sz="1600" b="1" dirty="0">
                <a:solidFill>
                  <a:srgbClr val="000000"/>
                </a:solidFill>
                <a:highlight>
                  <a:srgbClr val="00FFFF"/>
                </a:highlight>
                <a:latin typeface="Consolas" panose="020B0609020204030204" pitchFamily="49" charset="0"/>
              </a:rPr>
              <a:t>;</a:t>
            </a:r>
            <a:endParaRPr lang="en-GB" sz="1600" b="0" dirty="0">
              <a:solidFill>
                <a:srgbClr val="000000"/>
              </a:solidFill>
              <a:highlight>
                <a:srgbClr val="00FFFF"/>
              </a:highlight>
              <a:latin typeface="Consolas" panose="020B0609020204030204" pitchFamily="49" charset="0"/>
            </a:endParaRPr>
          </a:p>
          <a:p>
            <a:r>
              <a:rPr lang="en-GB" sz="1600" b="0" dirty="0">
                <a:solidFill>
                  <a:srgbClr val="808080"/>
                </a:solidFill>
                <a:latin typeface="Consolas" panose="020B0609020204030204" pitchFamily="49" charset="0"/>
              </a:rPr>
              <a:t>   </a:t>
            </a:r>
            <a:r>
              <a:rPr lang="en-GB" sz="1600" b="0" dirty="0" err="1">
                <a:solidFill>
                  <a:srgbClr val="7F7F00"/>
                </a:solidFill>
                <a:latin typeface="Consolas" panose="020B0609020204030204" pitchFamily="49" charset="0"/>
              </a:rPr>
              <a:t>println</a:t>
            </a:r>
            <a:r>
              <a:rPr lang="en-GB" sz="1600" b="0" dirty="0">
                <a:solidFill>
                  <a:srgbClr val="7F7F00"/>
                </a:solidFill>
                <a:latin typeface="Consolas" panose="020B0609020204030204" pitchFamily="49" charset="0"/>
              </a:rPr>
              <a:t>!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600" b="0" dirty="0">
                <a:solidFill>
                  <a:srgbClr val="7F007F"/>
                </a:solidFill>
                <a:latin typeface="Consolas" panose="020B0609020204030204" pitchFamily="49" charset="0"/>
              </a:rPr>
              <a:t>"{:.2} </a:t>
            </a:r>
            <a:r>
              <a:rPr lang="en-GB" sz="1600" b="0" dirty="0" err="1">
                <a:solidFill>
                  <a:srgbClr val="7F007F"/>
                </a:solidFill>
                <a:latin typeface="Consolas" panose="020B0609020204030204" pitchFamily="49" charset="0"/>
              </a:rPr>
              <a:t>deg</a:t>
            </a:r>
            <a:r>
              <a:rPr lang="en-GB" sz="1600" b="0" dirty="0">
                <a:solidFill>
                  <a:srgbClr val="7F007F"/>
                </a:solidFill>
                <a:latin typeface="Consolas" panose="020B0609020204030204" pitchFamily="49" charset="0"/>
              </a:rPr>
              <a:t> C is {:.2} </a:t>
            </a:r>
            <a:r>
              <a:rPr lang="en-GB" sz="1600" b="0" dirty="0" err="1">
                <a:solidFill>
                  <a:srgbClr val="7F007F"/>
                </a:solidFill>
                <a:latin typeface="Consolas" panose="020B0609020204030204" pitchFamily="49" charset="0"/>
              </a:rPr>
              <a:t>deg</a:t>
            </a:r>
            <a:r>
              <a:rPr lang="en-GB" sz="1600" b="0" dirty="0">
                <a:solidFill>
                  <a:srgbClr val="7F007F"/>
                </a:solidFill>
                <a:latin typeface="Consolas" panose="020B0609020204030204" pitchFamily="49" charset="0"/>
              </a:rPr>
              <a:t> F"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GB" sz="16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cel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GB" sz="1600" b="0" dirty="0">
                <a:solidFill>
                  <a:srgbClr val="000000"/>
                </a:solidFill>
                <a:latin typeface="Consolas" panose="020B0609020204030204" pitchFamily="49" charset="0"/>
              </a:rPr>
              <a:t>fah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GB" sz="1600" b="0" dirty="0">
              <a:solidFill>
                <a:srgbClr val="808080"/>
              </a:solidFill>
              <a:latin typeface="Consolas" panose="020B0609020204030204" pitchFamily="49" charset="0"/>
            </a:endParaRP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GB" sz="1600" dirty="0">
              <a:latin typeface="Consolas" panose="020B0609020204030204" pitchFamily="49" charset="0"/>
            </a:endParaRPr>
          </a:p>
        </p:txBody>
      </p:sp>
      <p:pic>
        <p:nvPicPr>
          <p:cNvPr id="12" name="Picture 2" descr="logo">
            <a:extLst>
              <a:ext uri="{FF2B5EF4-FFF2-40B4-BE49-F238E27FC236}">
                <a16:creationId xmlns:a16="http://schemas.microsoft.com/office/drawing/2014/main" id="{A6528537-5803-49CD-B484-AA363AA36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5846" y="5137744"/>
            <a:ext cx="441370" cy="384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CAF3478-D331-4C20-9C03-4AB3EE8F7E15}"/>
              </a:ext>
            </a:extLst>
          </p:cNvPr>
          <p:cNvSpPr txBox="1"/>
          <p:nvPr/>
        </p:nvSpPr>
        <p:spPr>
          <a:xfrm>
            <a:off x="8755218" y="6299767"/>
            <a:ext cx="2996730" cy="369332"/>
          </a:xfrm>
          <a:prstGeom prst="rect">
            <a:avLst/>
          </a:prstGeom>
          <a:solidFill>
            <a:srgbClr val="000000"/>
          </a:solidFill>
        </p:spPr>
        <p:txBody>
          <a:bodyPr wrap="square">
            <a:noAutofit/>
          </a:bodyPr>
          <a:lstStyle/>
          <a:p>
            <a:r>
              <a:rPr lang="en-GB" sz="1400" dirty="0">
                <a:solidFill>
                  <a:schemeClr val="bg1"/>
                </a:solidFill>
                <a:latin typeface="Consolas" panose="020B0609020204030204" pitchFamily="49" charset="0"/>
              </a:rPr>
              <a:t>100.00 </a:t>
            </a:r>
            <a:r>
              <a:rPr lang="en-GB" sz="1400" dirty="0" err="1">
                <a:solidFill>
                  <a:schemeClr val="bg1"/>
                </a:solidFill>
                <a:latin typeface="Consolas" panose="020B0609020204030204" pitchFamily="49" charset="0"/>
              </a:rPr>
              <a:t>deg</a:t>
            </a:r>
            <a:r>
              <a:rPr lang="en-GB" sz="1400" dirty="0">
                <a:solidFill>
                  <a:schemeClr val="bg1"/>
                </a:solidFill>
                <a:latin typeface="Consolas" panose="020B0609020204030204" pitchFamily="49" charset="0"/>
              </a:rPr>
              <a:t> C is 212.00 </a:t>
            </a:r>
            <a:r>
              <a:rPr lang="en-GB" sz="1400" dirty="0" err="1">
                <a:solidFill>
                  <a:schemeClr val="bg1"/>
                </a:solidFill>
                <a:latin typeface="Consolas" panose="020B0609020204030204" pitchFamily="49" charset="0"/>
              </a:rPr>
              <a:t>deg</a:t>
            </a:r>
            <a:r>
              <a:rPr lang="en-GB" sz="1400" dirty="0">
                <a:solidFill>
                  <a:schemeClr val="bg1"/>
                </a:solidFill>
                <a:latin typeface="Consolas" panose="020B0609020204030204" pitchFamily="49" charset="0"/>
              </a:rPr>
              <a:t> F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BA434F-F6AE-4F9E-8289-264EE6B3CB48}"/>
              </a:ext>
            </a:extLst>
          </p:cNvPr>
          <p:cNvSpPr txBox="1"/>
          <p:nvPr/>
        </p:nvSpPr>
        <p:spPr>
          <a:xfrm>
            <a:off x="7491753" y="6299767"/>
            <a:ext cx="1192213" cy="369332"/>
          </a:xfrm>
          <a:prstGeom prst="rect">
            <a:avLst/>
          </a:prstGeom>
          <a:solidFill>
            <a:srgbClr val="00B050"/>
          </a:solidFill>
        </p:spPr>
        <p:txBody>
          <a:bodyPr wrap="square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STDOUT</a:t>
            </a:r>
          </a:p>
        </p:txBody>
      </p:sp>
      <p:pic>
        <p:nvPicPr>
          <p:cNvPr id="3" name="Graphic 2" descr="Badge Tick with solid fill">
            <a:extLst>
              <a:ext uri="{FF2B5EF4-FFF2-40B4-BE49-F238E27FC236}">
                <a16:creationId xmlns:a16="http://schemas.microsoft.com/office/drawing/2014/main" id="{6EC72F59-3DDC-402C-EFE1-761E49B2D5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97680" y="3876543"/>
            <a:ext cx="493662" cy="493662"/>
          </a:xfrm>
          <a:prstGeom prst="rect">
            <a:avLst/>
          </a:prstGeom>
        </p:spPr>
      </p:pic>
      <p:pic>
        <p:nvPicPr>
          <p:cNvPr id="5" name="Graphic 4" descr="Badge Cross with solid fill">
            <a:extLst>
              <a:ext uri="{FF2B5EF4-FFF2-40B4-BE49-F238E27FC236}">
                <a16:creationId xmlns:a16="http://schemas.microsoft.com/office/drawing/2014/main" id="{1785146E-4245-1DDF-CAD7-6201B6BDB8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149497" y="1990538"/>
            <a:ext cx="398661" cy="398661"/>
          </a:xfrm>
          <a:prstGeom prst="rect">
            <a:avLst/>
          </a:prstGeom>
        </p:spPr>
      </p:pic>
      <p:pic>
        <p:nvPicPr>
          <p:cNvPr id="15" name="Graphic 14" descr="Badge Tick with solid fill">
            <a:extLst>
              <a:ext uri="{FF2B5EF4-FFF2-40B4-BE49-F238E27FC236}">
                <a16:creationId xmlns:a16="http://schemas.microsoft.com/office/drawing/2014/main" id="{3F0C9823-835D-7634-17A1-E2E5E35369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79477" y="5541512"/>
            <a:ext cx="493662" cy="493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7111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C4C09A-BAA6-48A5-BF63-47DC150A5C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Lab #10: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AAA23F-90CD-42D3-A6E6-628D636D8E6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GB" dirty="0"/>
              <a:t>Arithmetic expressions.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249611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7CFF4F8-CE16-400A-9EB6-447472C1264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cap="none" dirty="0"/>
              <a:t>Relational Operators – and </a:t>
            </a:r>
            <a:r>
              <a:rPr lang="en-GB" cap="none" dirty="0" err="1"/>
              <a:t>Numerics</a:t>
            </a:r>
            <a:endParaRPr lang="en-GB" cap="none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4EA8B494-058F-4182-9C9B-6C2183A9EE9E}"/>
              </a:ext>
            </a:extLst>
          </p:cNvPr>
          <p:cNvSpPr txBox="1">
            <a:spLocks/>
          </p:cNvSpPr>
          <p:nvPr/>
        </p:nvSpPr>
        <p:spPr>
          <a:xfrm>
            <a:off x="4704629" y="352456"/>
            <a:ext cx="6980690" cy="409416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15000"/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ts val="1400"/>
              </a:lnSpc>
              <a:spcBef>
                <a:spcPts val="0"/>
              </a:spcBef>
              <a:spcAft>
                <a:spcPts val="650"/>
              </a:spcAft>
              <a:buSzPct val="125000"/>
              <a:buFont typeface="Arial" panose="020B0604020202020204" pitchFamily="34" charset="0"/>
              <a:buChar char="•"/>
              <a:tabLst/>
              <a:defRPr sz="12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180000" indent="-180000" algn="l" defTabSz="914400" rtl="0" eaLnBrk="1" latinLnBrk="0" hangingPunct="1">
              <a:lnSpc>
                <a:spcPts val="1400"/>
              </a:lnSpc>
              <a:spcBef>
                <a:spcPts val="0"/>
              </a:spcBef>
              <a:spcAft>
                <a:spcPts val="650"/>
              </a:spcAft>
              <a:buSzPct val="120000"/>
              <a:buFont typeface="Arial" panose="020B0604020202020204" pitchFamily="34" charset="0"/>
              <a:buChar char="•"/>
              <a:tabLst/>
              <a:defRPr sz="1000" b="1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180000" indent="-180000" algn="l" defTabSz="914400" rtl="0" eaLnBrk="1" latinLnBrk="0" hangingPunct="1">
              <a:lnSpc>
                <a:spcPts val="1200"/>
              </a:lnSpc>
              <a:spcBef>
                <a:spcPts val="0"/>
              </a:spcBef>
              <a:spcAft>
                <a:spcPts val="650"/>
              </a:spcAft>
              <a:buSzPct val="120000"/>
              <a:buFont typeface="Arial" panose="020B0604020202020204" pitchFamily="34" charset="0"/>
              <a:buChar char="•"/>
              <a:tabLst/>
              <a:defRPr sz="10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180000" indent="-180000" algn="l" defTabSz="914400" rtl="0" eaLnBrk="1" latinLnBrk="0" hangingPunct="1">
              <a:lnSpc>
                <a:spcPts val="1000"/>
              </a:lnSpc>
              <a:spcBef>
                <a:spcPts val="0"/>
              </a:spcBef>
              <a:spcAft>
                <a:spcPts val="650"/>
              </a:spcAft>
              <a:buSzPct val="125000"/>
              <a:buFont typeface="Arial" panose="020B0604020202020204" pitchFamily="34" charset="0"/>
              <a:buChar char="•"/>
              <a:tabLst/>
              <a:defRPr sz="8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/>
              <a:t>Rust can perform relational operations on numerical data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operators reflect their implementation in C family of languages</a:t>
            </a:r>
          </a:p>
          <a:p>
            <a:pPr>
              <a:spcBef>
                <a:spcPts val="600"/>
              </a:spcBef>
              <a:spcAft>
                <a:spcPts val="0"/>
              </a:spcAft>
            </a:pPr>
            <a:r>
              <a:rPr lang="en-GB" b="1" dirty="0"/>
              <a:t>Common operators are:</a:t>
            </a:r>
          </a:p>
          <a:p>
            <a:pPr>
              <a:spcBef>
                <a:spcPts val="600"/>
              </a:spcBef>
              <a:spcAft>
                <a:spcPts val="0"/>
              </a:spcAft>
            </a:pPr>
            <a:endParaRPr lang="en-GB" b="1" dirty="0"/>
          </a:p>
          <a:p>
            <a:pPr>
              <a:spcBef>
                <a:spcPts val="600"/>
              </a:spcBef>
              <a:spcAft>
                <a:spcPts val="0"/>
              </a:spcAft>
            </a:pPr>
            <a:endParaRPr lang="en-GB" b="1" dirty="0"/>
          </a:p>
          <a:p>
            <a:pPr>
              <a:spcBef>
                <a:spcPts val="600"/>
              </a:spcBef>
              <a:spcAft>
                <a:spcPts val="0"/>
              </a:spcAft>
            </a:pPr>
            <a:endParaRPr lang="en-GB" b="1" dirty="0"/>
          </a:p>
          <a:p>
            <a:pPr>
              <a:spcBef>
                <a:spcPts val="600"/>
              </a:spcBef>
              <a:spcAft>
                <a:spcPts val="0"/>
              </a:spcAft>
            </a:pPr>
            <a:endParaRPr lang="en-GB" b="1" dirty="0"/>
          </a:p>
          <a:p>
            <a:pPr>
              <a:spcBef>
                <a:spcPts val="600"/>
              </a:spcBef>
              <a:spcAft>
                <a:spcPts val="0"/>
              </a:spcAft>
            </a:pPr>
            <a:endParaRPr lang="en-GB" b="1" dirty="0"/>
          </a:p>
          <a:p>
            <a:pPr>
              <a:spcBef>
                <a:spcPts val="600"/>
              </a:spcBef>
              <a:spcAft>
                <a:spcPts val="0"/>
              </a:spcAft>
            </a:pPr>
            <a:endParaRPr lang="en-GB" b="1" dirty="0"/>
          </a:p>
          <a:p>
            <a:pPr>
              <a:spcBef>
                <a:spcPts val="600"/>
              </a:spcBef>
              <a:spcAft>
                <a:spcPts val="0"/>
              </a:spcAft>
            </a:pPr>
            <a:endParaRPr lang="en-GB" b="1" dirty="0"/>
          </a:p>
          <a:p>
            <a:pPr>
              <a:spcBef>
                <a:spcPts val="600"/>
              </a:spcBef>
              <a:spcAft>
                <a:spcPts val="0"/>
              </a:spcAft>
            </a:pPr>
            <a:endParaRPr lang="en-GB" b="1" dirty="0"/>
          </a:p>
          <a:p>
            <a:pPr>
              <a:spcBef>
                <a:spcPts val="600"/>
              </a:spcBef>
              <a:spcAft>
                <a:spcPts val="0"/>
              </a:spcAft>
            </a:pPr>
            <a:endParaRPr lang="en-GB" b="1" dirty="0"/>
          </a:p>
          <a:p>
            <a:pPr>
              <a:spcBef>
                <a:spcPts val="600"/>
              </a:spcBef>
              <a:spcAft>
                <a:spcPts val="0"/>
              </a:spcAft>
            </a:pPr>
            <a:endParaRPr lang="en-GB" b="1" dirty="0"/>
          </a:p>
          <a:p>
            <a:pPr>
              <a:spcBef>
                <a:spcPts val="600"/>
              </a:spcBef>
              <a:spcAft>
                <a:spcPts val="0"/>
              </a:spcAft>
            </a:pPr>
            <a:endParaRPr lang="en-GB" b="1" dirty="0"/>
          </a:p>
          <a:p>
            <a:pPr>
              <a:spcBef>
                <a:spcPts val="600"/>
              </a:spcBef>
              <a:spcAft>
                <a:spcPts val="0"/>
              </a:spcAft>
            </a:pPr>
            <a:endParaRPr lang="en-GB" b="1" dirty="0"/>
          </a:p>
          <a:p>
            <a:pPr>
              <a:spcBef>
                <a:spcPts val="600"/>
              </a:spcBef>
              <a:spcAft>
                <a:spcPts val="0"/>
              </a:spcAft>
            </a:pPr>
            <a:endParaRPr lang="en-GB" b="1" dirty="0"/>
          </a:p>
          <a:p>
            <a:pPr>
              <a:spcBef>
                <a:spcPts val="600"/>
              </a:spcBef>
              <a:spcAft>
                <a:spcPts val="0"/>
              </a:spcAft>
            </a:pPr>
            <a:endParaRPr lang="en-GB" b="1" dirty="0"/>
          </a:p>
          <a:p>
            <a:pPr>
              <a:spcBef>
                <a:spcPts val="600"/>
              </a:spcBef>
              <a:spcAft>
                <a:spcPts val="0"/>
              </a:spcAft>
            </a:pPr>
            <a:r>
              <a:rPr lang="en-GB" b="1" dirty="0"/>
              <a:t>Any attempt to compare integers and floats will result in:</a:t>
            </a:r>
          </a:p>
          <a:p>
            <a:pPr>
              <a:spcBef>
                <a:spcPts val="600"/>
              </a:spcBef>
              <a:spcAft>
                <a:spcPts val="0"/>
              </a:spcAft>
            </a:pPr>
            <a:r>
              <a:rPr lang="en-GB" sz="1400" b="1" dirty="0">
                <a:solidFill>
                  <a:srgbClr val="FF0000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error[E0308]: </a:t>
            </a:r>
            <a:r>
              <a:rPr lang="en-GB" sz="1400" b="1" dirty="0">
                <a:solidFill>
                  <a:schemeClr val="bg1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mismatched types</a:t>
            </a:r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59CC07-FA48-450B-BCBB-C92E7B85C683}"/>
              </a:ext>
            </a:extLst>
          </p:cNvPr>
          <p:cNvSpPr txBox="1"/>
          <p:nvPr/>
        </p:nvSpPr>
        <p:spPr>
          <a:xfrm>
            <a:off x="4704629" y="2477427"/>
            <a:ext cx="6392493" cy="3108543"/>
          </a:xfrm>
          <a:prstGeom prst="rect">
            <a:avLst/>
          </a:prstGeom>
          <a:solidFill>
            <a:srgbClr val="C4FFFF"/>
          </a:solidFill>
        </p:spPr>
        <p:txBody>
          <a:bodyPr wrap="square">
            <a:spAutoFit/>
          </a:bodyPr>
          <a:lstStyle/>
          <a:p>
            <a:r>
              <a:rPr lang="en-GB" sz="1400" b="1" dirty="0" err="1">
                <a:solidFill>
                  <a:srgbClr val="00007F"/>
                </a:solidFill>
                <a:highlight>
                  <a:srgbClr val="C4FFFF"/>
                </a:highlight>
                <a:latin typeface="Consolas" panose="020B0609020204030204" pitchFamily="49" charset="0"/>
              </a:rPr>
              <a:t>fn</a:t>
            </a:r>
            <a:r>
              <a:rPr lang="en-GB" sz="1400" b="0" dirty="0">
                <a:solidFill>
                  <a:srgbClr val="808080"/>
                </a:solidFill>
                <a:highlight>
                  <a:srgbClr val="C4FFFF"/>
                </a:highlight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000000"/>
                </a:solidFill>
                <a:highlight>
                  <a:srgbClr val="C4FFFF"/>
                </a:highlight>
                <a:latin typeface="Consolas" panose="020B0609020204030204" pitchFamily="49" charset="0"/>
              </a:rPr>
              <a:t>main</a:t>
            </a:r>
            <a:r>
              <a:rPr lang="en-GB" sz="1400" b="1" dirty="0">
                <a:solidFill>
                  <a:srgbClr val="000000"/>
                </a:solidFill>
                <a:highlight>
                  <a:srgbClr val="C4FFFF"/>
                </a:highlight>
                <a:latin typeface="Consolas" panose="020B0609020204030204" pitchFamily="49" charset="0"/>
              </a:rPr>
              <a:t>()</a:t>
            </a:r>
            <a:r>
              <a:rPr lang="en-GB" sz="1400" b="0" dirty="0">
                <a:solidFill>
                  <a:srgbClr val="808080"/>
                </a:solidFill>
                <a:highlight>
                  <a:srgbClr val="C4FFFF"/>
                </a:highlight>
                <a:latin typeface="Consolas" panose="020B0609020204030204" pitchFamily="49" charset="0"/>
              </a:rPr>
              <a:t> </a:t>
            </a:r>
            <a:r>
              <a:rPr lang="en-GB" sz="1400" b="1" dirty="0">
                <a:solidFill>
                  <a:srgbClr val="000000"/>
                </a:solidFill>
                <a:highlight>
                  <a:srgbClr val="C4FFFF"/>
                </a:highlight>
                <a:latin typeface="Consolas" panose="020B0609020204030204" pitchFamily="49" charset="0"/>
              </a:rPr>
              <a:t>{</a:t>
            </a:r>
            <a:endParaRPr lang="en-GB" sz="1400" b="0" dirty="0">
              <a:solidFill>
                <a:srgbClr val="808080"/>
              </a:solidFill>
              <a:highlight>
                <a:srgbClr val="C4FFFF"/>
              </a:highlight>
              <a:latin typeface="Consolas" panose="020B0609020204030204" pitchFamily="49" charset="0"/>
            </a:endParaRPr>
          </a:p>
          <a:p>
            <a:r>
              <a:rPr lang="en-GB" sz="1400" b="0" dirty="0">
                <a:solidFill>
                  <a:srgbClr val="808080"/>
                </a:solidFill>
                <a:highlight>
                  <a:srgbClr val="C4FFFF"/>
                </a:highlight>
                <a:latin typeface="Consolas" panose="020B0609020204030204" pitchFamily="49" charset="0"/>
              </a:rPr>
              <a:t>   </a:t>
            </a:r>
            <a:r>
              <a:rPr lang="en-GB" sz="1400" b="1" dirty="0">
                <a:solidFill>
                  <a:srgbClr val="00007F"/>
                </a:solidFill>
                <a:highlight>
                  <a:srgbClr val="C4FFFF"/>
                </a:highlight>
                <a:latin typeface="Consolas" panose="020B0609020204030204" pitchFamily="49" charset="0"/>
              </a:rPr>
              <a:t>let</a:t>
            </a:r>
            <a:r>
              <a:rPr lang="en-GB" sz="1400" b="0" dirty="0">
                <a:solidFill>
                  <a:srgbClr val="808080"/>
                </a:solidFill>
                <a:highlight>
                  <a:srgbClr val="C4FFFF"/>
                </a:highlight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000000"/>
                </a:solidFill>
                <a:highlight>
                  <a:srgbClr val="C4FFFF"/>
                </a:highlight>
                <a:latin typeface="Consolas" panose="020B0609020204030204" pitchFamily="49" charset="0"/>
              </a:rPr>
              <a:t>num1</a:t>
            </a:r>
            <a:r>
              <a:rPr lang="en-GB" sz="1400" b="1" dirty="0">
                <a:solidFill>
                  <a:srgbClr val="000000"/>
                </a:solidFill>
                <a:highlight>
                  <a:srgbClr val="C4FFFF"/>
                </a:highlight>
                <a:latin typeface="Consolas" panose="020B0609020204030204" pitchFamily="49" charset="0"/>
              </a:rPr>
              <a:t>:</a:t>
            </a:r>
            <a:r>
              <a:rPr lang="en-GB" sz="1400" b="1" dirty="0">
                <a:solidFill>
                  <a:srgbClr val="00007F"/>
                </a:solidFill>
                <a:highlight>
                  <a:srgbClr val="C4FFFF"/>
                </a:highlight>
                <a:latin typeface="Consolas" panose="020B0609020204030204" pitchFamily="49" charset="0"/>
              </a:rPr>
              <a:t>i32</a:t>
            </a:r>
            <a:r>
              <a:rPr lang="en-GB" sz="1400" b="0" dirty="0">
                <a:solidFill>
                  <a:srgbClr val="808080"/>
                </a:solidFill>
                <a:highlight>
                  <a:srgbClr val="C4FFFF"/>
                </a:highlight>
                <a:latin typeface="Consolas" panose="020B0609020204030204" pitchFamily="49" charset="0"/>
              </a:rPr>
              <a:t> </a:t>
            </a:r>
            <a:r>
              <a:rPr lang="en-GB" sz="1400" b="1" dirty="0">
                <a:solidFill>
                  <a:srgbClr val="000000"/>
                </a:solidFill>
                <a:highlight>
                  <a:srgbClr val="C4FFFF"/>
                </a:highlight>
                <a:latin typeface="Consolas" panose="020B0609020204030204" pitchFamily="49" charset="0"/>
              </a:rPr>
              <a:t>=</a:t>
            </a:r>
            <a:r>
              <a:rPr lang="en-GB" sz="1400" b="0" dirty="0">
                <a:solidFill>
                  <a:srgbClr val="808080"/>
                </a:solidFill>
                <a:highlight>
                  <a:srgbClr val="C4FFFF"/>
                </a:highlight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007F7F"/>
                </a:solidFill>
                <a:highlight>
                  <a:srgbClr val="C4FFFF"/>
                </a:highlight>
                <a:latin typeface="Consolas" panose="020B0609020204030204" pitchFamily="49" charset="0"/>
              </a:rPr>
              <a:t>8</a:t>
            </a:r>
            <a:r>
              <a:rPr lang="en-GB" sz="1400" b="1" dirty="0">
                <a:solidFill>
                  <a:srgbClr val="000000"/>
                </a:solidFill>
                <a:highlight>
                  <a:srgbClr val="C4FFFF"/>
                </a:highlight>
                <a:latin typeface="Consolas" panose="020B0609020204030204" pitchFamily="49" charset="0"/>
              </a:rPr>
              <a:t>;</a:t>
            </a:r>
            <a:r>
              <a:rPr lang="en-GB" sz="1400" b="0" dirty="0">
                <a:solidFill>
                  <a:srgbClr val="808080"/>
                </a:solidFill>
                <a:highlight>
                  <a:srgbClr val="C4FFFF"/>
                </a:highlight>
                <a:latin typeface="Consolas" panose="020B0609020204030204" pitchFamily="49" charset="0"/>
              </a:rPr>
              <a:t>     </a:t>
            </a:r>
          </a:p>
          <a:p>
            <a:r>
              <a:rPr lang="en-GB" sz="1400" b="0" dirty="0">
                <a:solidFill>
                  <a:srgbClr val="808080"/>
                </a:solidFill>
                <a:highlight>
                  <a:srgbClr val="C4FFFF"/>
                </a:highlight>
                <a:latin typeface="Consolas" panose="020B0609020204030204" pitchFamily="49" charset="0"/>
              </a:rPr>
              <a:t>   </a:t>
            </a:r>
            <a:r>
              <a:rPr lang="en-GB" sz="1400" b="1" dirty="0">
                <a:solidFill>
                  <a:srgbClr val="00007F"/>
                </a:solidFill>
                <a:highlight>
                  <a:srgbClr val="C4FFFF"/>
                </a:highlight>
                <a:latin typeface="Consolas" panose="020B0609020204030204" pitchFamily="49" charset="0"/>
              </a:rPr>
              <a:t>let</a:t>
            </a:r>
            <a:r>
              <a:rPr lang="en-GB" sz="1400" b="0" dirty="0">
                <a:solidFill>
                  <a:srgbClr val="808080"/>
                </a:solidFill>
                <a:highlight>
                  <a:srgbClr val="C4FFFF"/>
                </a:highlight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000000"/>
                </a:solidFill>
                <a:highlight>
                  <a:srgbClr val="C4FFFF"/>
                </a:highlight>
                <a:latin typeface="Consolas" panose="020B0609020204030204" pitchFamily="49" charset="0"/>
              </a:rPr>
              <a:t>num2</a:t>
            </a:r>
            <a:r>
              <a:rPr lang="en-GB" sz="1400" b="1" dirty="0">
                <a:solidFill>
                  <a:srgbClr val="000000"/>
                </a:solidFill>
                <a:highlight>
                  <a:srgbClr val="C4FFFF"/>
                </a:highlight>
                <a:latin typeface="Consolas" panose="020B0609020204030204" pitchFamily="49" charset="0"/>
              </a:rPr>
              <a:t>:</a:t>
            </a:r>
            <a:r>
              <a:rPr lang="en-GB" sz="1400" b="1" dirty="0">
                <a:solidFill>
                  <a:srgbClr val="00007F"/>
                </a:solidFill>
                <a:highlight>
                  <a:srgbClr val="C4FFFF"/>
                </a:highlight>
                <a:latin typeface="Consolas" panose="020B0609020204030204" pitchFamily="49" charset="0"/>
              </a:rPr>
              <a:t>i32</a:t>
            </a:r>
            <a:r>
              <a:rPr lang="en-GB" sz="1400" b="0" dirty="0">
                <a:solidFill>
                  <a:srgbClr val="808080"/>
                </a:solidFill>
                <a:highlight>
                  <a:srgbClr val="C4FFFF"/>
                </a:highlight>
                <a:latin typeface="Consolas" panose="020B0609020204030204" pitchFamily="49" charset="0"/>
              </a:rPr>
              <a:t> </a:t>
            </a:r>
            <a:r>
              <a:rPr lang="en-GB" sz="1400" b="1" dirty="0">
                <a:solidFill>
                  <a:srgbClr val="000000"/>
                </a:solidFill>
                <a:highlight>
                  <a:srgbClr val="C4FFFF"/>
                </a:highlight>
                <a:latin typeface="Consolas" panose="020B0609020204030204" pitchFamily="49" charset="0"/>
              </a:rPr>
              <a:t>=</a:t>
            </a:r>
            <a:r>
              <a:rPr lang="en-GB" sz="1400" b="0" dirty="0">
                <a:solidFill>
                  <a:srgbClr val="808080"/>
                </a:solidFill>
                <a:highlight>
                  <a:srgbClr val="C4FFFF"/>
                </a:highlight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007F7F"/>
                </a:solidFill>
                <a:highlight>
                  <a:srgbClr val="C4FFFF"/>
                </a:highlight>
                <a:latin typeface="Consolas" panose="020B0609020204030204" pitchFamily="49" charset="0"/>
              </a:rPr>
              <a:t>5</a:t>
            </a:r>
            <a:r>
              <a:rPr lang="en-GB" sz="1400" b="1" dirty="0">
                <a:solidFill>
                  <a:srgbClr val="000000"/>
                </a:solidFill>
                <a:highlight>
                  <a:srgbClr val="C4FFFF"/>
                </a:highlight>
                <a:latin typeface="Consolas" panose="020B0609020204030204" pitchFamily="49" charset="0"/>
              </a:rPr>
              <a:t>;</a:t>
            </a:r>
            <a:r>
              <a:rPr lang="en-GB" sz="1400" b="0" dirty="0">
                <a:solidFill>
                  <a:srgbClr val="808080"/>
                </a:solidFill>
                <a:highlight>
                  <a:srgbClr val="C4FFFF"/>
                </a:highlight>
                <a:latin typeface="Consolas" panose="020B0609020204030204" pitchFamily="49" charset="0"/>
              </a:rPr>
              <a:t>     </a:t>
            </a:r>
          </a:p>
          <a:p>
            <a:r>
              <a:rPr lang="en-GB" sz="1400" b="0" dirty="0">
                <a:solidFill>
                  <a:srgbClr val="808080"/>
                </a:solidFill>
                <a:highlight>
                  <a:srgbClr val="C4FFFF"/>
                </a:highlight>
                <a:latin typeface="Consolas" panose="020B0609020204030204" pitchFamily="49" charset="0"/>
              </a:rPr>
              <a:t>   </a:t>
            </a:r>
            <a:r>
              <a:rPr lang="en-GB" sz="1400" b="1" dirty="0">
                <a:solidFill>
                  <a:srgbClr val="00007F"/>
                </a:solidFill>
                <a:highlight>
                  <a:srgbClr val="C4FFFF"/>
                </a:highlight>
                <a:latin typeface="Consolas" panose="020B0609020204030204" pitchFamily="49" charset="0"/>
              </a:rPr>
              <a:t>let</a:t>
            </a:r>
            <a:r>
              <a:rPr lang="en-GB" sz="1400" b="0" dirty="0">
                <a:solidFill>
                  <a:srgbClr val="808080"/>
                </a:solidFill>
                <a:highlight>
                  <a:srgbClr val="C4FFFF"/>
                </a:highlight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000000"/>
                </a:solidFill>
                <a:highlight>
                  <a:srgbClr val="C4FFFF"/>
                </a:highlight>
                <a:latin typeface="Consolas" panose="020B0609020204030204" pitchFamily="49" charset="0"/>
              </a:rPr>
              <a:t>num3</a:t>
            </a:r>
            <a:r>
              <a:rPr lang="en-GB" sz="1400" b="1" dirty="0">
                <a:solidFill>
                  <a:srgbClr val="000000"/>
                </a:solidFill>
                <a:highlight>
                  <a:srgbClr val="C4FFFF"/>
                </a:highlight>
                <a:latin typeface="Consolas" panose="020B0609020204030204" pitchFamily="49" charset="0"/>
              </a:rPr>
              <a:t>:</a:t>
            </a:r>
            <a:r>
              <a:rPr lang="en-GB" sz="1400" b="1" dirty="0">
                <a:solidFill>
                  <a:srgbClr val="00007F"/>
                </a:solidFill>
                <a:highlight>
                  <a:srgbClr val="C4FFFF"/>
                </a:highlight>
                <a:latin typeface="Consolas" panose="020B0609020204030204" pitchFamily="49" charset="0"/>
              </a:rPr>
              <a:t>f32</a:t>
            </a:r>
            <a:r>
              <a:rPr lang="en-GB" sz="1400" b="0" dirty="0">
                <a:solidFill>
                  <a:srgbClr val="808080"/>
                </a:solidFill>
                <a:highlight>
                  <a:srgbClr val="C4FFFF"/>
                </a:highlight>
                <a:latin typeface="Consolas" panose="020B0609020204030204" pitchFamily="49" charset="0"/>
              </a:rPr>
              <a:t> </a:t>
            </a:r>
            <a:r>
              <a:rPr lang="en-GB" sz="1400" b="1" dirty="0">
                <a:solidFill>
                  <a:srgbClr val="000000"/>
                </a:solidFill>
                <a:highlight>
                  <a:srgbClr val="C4FFFF"/>
                </a:highlight>
                <a:latin typeface="Consolas" panose="020B0609020204030204" pitchFamily="49" charset="0"/>
              </a:rPr>
              <a:t>=</a:t>
            </a:r>
            <a:r>
              <a:rPr lang="en-GB" sz="1400" b="0" dirty="0">
                <a:solidFill>
                  <a:srgbClr val="808080"/>
                </a:solidFill>
                <a:highlight>
                  <a:srgbClr val="C4FFFF"/>
                </a:highlight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007F7F"/>
                </a:solidFill>
                <a:highlight>
                  <a:srgbClr val="C4FFFF"/>
                </a:highlight>
                <a:latin typeface="Consolas" panose="020B0609020204030204" pitchFamily="49" charset="0"/>
              </a:rPr>
              <a:t>5.</a:t>
            </a:r>
            <a:r>
              <a:rPr lang="en-GB" sz="1400" b="1" dirty="0">
                <a:solidFill>
                  <a:srgbClr val="000000"/>
                </a:solidFill>
                <a:highlight>
                  <a:srgbClr val="C4FFFF"/>
                </a:highlight>
                <a:latin typeface="Consolas" panose="020B0609020204030204" pitchFamily="49" charset="0"/>
              </a:rPr>
              <a:t>;</a:t>
            </a:r>
            <a:endParaRPr lang="en-GB" sz="1400" b="0" dirty="0">
              <a:solidFill>
                <a:srgbClr val="808080"/>
              </a:solidFill>
              <a:highlight>
                <a:srgbClr val="C4FFFF"/>
              </a:highlight>
              <a:latin typeface="Consolas" panose="020B0609020204030204" pitchFamily="49" charset="0"/>
            </a:endParaRPr>
          </a:p>
          <a:p>
            <a:endParaRPr lang="en-GB" sz="1400" b="0" dirty="0">
              <a:solidFill>
                <a:srgbClr val="C00000"/>
              </a:solidFill>
              <a:highlight>
                <a:srgbClr val="C4FFFF"/>
              </a:highlight>
              <a:latin typeface="Consolas" panose="020B0609020204030204" pitchFamily="49" charset="0"/>
            </a:endParaRPr>
          </a:p>
          <a:p>
            <a:r>
              <a:rPr lang="en-GB" sz="1400" b="0" dirty="0">
                <a:solidFill>
                  <a:srgbClr val="C00000"/>
                </a:solidFill>
                <a:highlight>
                  <a:srgbClr val="C4FFFF"/>
                </a:highlight>
                <a:latin typeface="Consolas" panose="020B0609020204030204" pitchFamily="49" charset="0"/>
              </a:rPr>
              <a:t>   //numeric tests</a:t>
            </a:r>
          </a:p>
          <a:p>
            <a:r>
              <a:rPr lang="pt-BR" sz="1400" b="0" dirty="0">
                <a:solidFill>
                  <a:srgbClr val="808080"/>
                </a:solidFill>
                <a:highlight>
                  <a:srgbClr val="C4FFFF"/>
                </a:highlight>
                <a:latin typeface="Consolas" panose="020B0609020204030204" pitchFamily="49" charset="0"/>
              </a:rPr>
              <a:t>   </a:t>
            </a:r>
            <a:r>
              <a:rPr lang="pt-BR" sz="1400" b="0" dirty="0">
                <a:solidFill>
                  <a:srgbClr val="00B050"/>
                </a:solidFill>
                <a:highlight>
                  <a:srgbClr val="C4FFFF"/>
                </a:highlight>
                <a:latin typeface="Consolas" panose="020B0609020204030204" pitchFamily="49" charset="0"/>
              </a:rPr>
              <a:t>println!</a:t>
            </a:r>
            <a:r>
              <a:rPr lang="pt-BR" sz="1400" b="1" dirty="0">
                <a:solidFill>
                  <a:srgbClr val="000000"/>
                </a:solidFill>
                <a:highlight>
                  <a:srgbClr val="C4FFFF"/>
                </a:highlight>
                <a:latin typeface="Consolas" panose="020B0609020204030204" pitchFamily="49" charset="0"/>
              </a:rPr>
              <a:t>(</a:t>
            </a:r>
            <a:r>
              <a:rPr lang="pt-BR" sz="1400" b="0" dirty="0">
                <a:solidFill>
                  <a:srgbClr val="7F007F"/>
                </a:solidFill>
                <a:highlight>
                  <a:srgbClr val="C4FFFF"/>
                </a:highlight>
                <a:latin typeface="Consolas" panose="020B0609020204030204" pitchFamily="49" charset="0"/>
              </a:rPr>
              <a:t>"num1 &gt; num2 {}"</a:t>
            </a:r>
            <a:r>
              <a:rPr lang="pt-BR" sz="1400" b="1" dirty="0">
                <a:solidFill>
                  <a:srgbClr val="000000"/>
                </a:solidFill>
                <a:highlight>
                  <a:srgbClr val="C4FFFF"/>
                </a:highlight>
                <a:latin typeface="Consolas" panose="020B0609020204030204" pitchFamily="49" charset="0"/>
              </a:rPr>
              <a:t>,</a:t>
            </a:r>
            <a:r>
              <a:rPr lang="pt-BR" sz="1400" b="0" dirty="0">
                <a:solidFill>
                  <a:srgbClr val="808080"/>
                </a:solidFill>
                <a:highlight>
                  <a:srgbClr val="C4FFFF"/>
                </a:highlight>
                <a:latin typeface="Consolas" panose="020B0609020204030204" pitchFamily="49" charset="0"/>
              </a:rPr>
              <a:t> </a:t>
            </a:r>
            <a:r>
              <a:rPr lang="pt-BR" sz="1400" b="0" dirty="0">
                <a:solidFill>
                  <a:srgbClr val="000000"/>
                </a:solidFill>
                <a:highlight>
                  <a:srgbClr val="C4FFFF"/>
                </a:highlight>
                <a:latin typeface="Consolas" panose="020B0609020204030204" pitchFamily="49" charset="0"/>
              </a:rPr>
              <a:t>num1</a:t>
            </a:r>
            <a:r>
              <a:rPr lang="pt-BR" sz="1400" b="0" dirty="0">
                <a:solidFill>
                  <a:srgbClr val="808080"/>
                </a:solidFill>
                <a:highlight>
                  <a:srgbClr val="C4FFFF"/>
                </a:highlight>
                <a:latin typeface="Consolas" panose="020B0609020204030204" pitchFamily="49" charset="0"/>
              </a:rPr>
              <a:t> </a:t>
            </a:r>
            <a:r>
              <a:rPr lang="pt-BR" sz="1400" b="1" dirty="0">
                <a:solidFill>
                  <a:srgbClr val="000000"/>
                </a:solidFill>
                <a:highlight>
                  <a:srgbClr val="C4FFFF"/>
                </a:highlight>
                <a:latin typeface="Consolas" panose="020B0609020204030204" pitchFamily="49" charset="0"/>
              </a:rPr>
              <a:t>&gt;</a:t>
            </a:r>
            <a:r>
              <a:rPr lang="pt-BR" sz="1400" b="0" dirty="0">
                <a:solidFill>
                  <a:srgbClr val="808080"/>
                </a:solidFill>
                <a:highlight>
                  <a:srgbClr val="C4FFFF"/>
                </a:highlight>
                <a:latin typeface="Consolas" panose="020B0609020204030204" pitchFamily="49" charset="0"/>
              </a:rPr>
              <a:t> </a:t>
            </a:r>
            <a:r>
              <a:rPr lang="pt-BR" sz="1400" b="0" dirty="0">
                <a:solidFill>
                  <a:srgbClr val="000000"/>
                </a:solidFill>
                <a:highlight>
                  <a:srgbClr val="C4FFFF"/>
                </a:highlight>
                <a:latin typeface="Consolas" panose="020B0609020204030204" pitchFamily="49" charset="0"/>
              </a:rPr>
              <a:t>num2</a:t>
            </a:r>
            <a:r>
              <a:rPr lang="pt-BR" sz="1400" b="1" dirty="0">
                <a:solidFill>
                  <a:srgbClr val="000000"/>
                </a:solidFill>
                <a:highlight>
                  <a:srgbClr val="C4FFFF"/>
                </a:highlight>
                <a:latin typeface="Consolas" panose="020B0609020204030204" pitchFamily="49" charset="0"/>
              </a:rPr>
              <a:t>);</a:t>
            </a:r>
            <a:endParaRPr lang="pt-BR" sz="1400" b="0" dirty="0">
              <a:solidFill>
                <a:srgbClr val="808080"/>
              </a:solidFill>
              <a:highlight>
                <a:srgbClr val="C4FFFF"/>
              </a:highlight>
              <a:latin typeface="Consolas" panose="020B0609020204030204" pitchFamily="49" charset="0"/>
            </a:endParaRPr>
          </a:p>
          <a:p>
            <a:r>
              <a:rPr lang="pt-BR" sz="1400" b="0" dirty="0">
                <a:solidFill>
                  <a:srgbClr val="808080"/>
                </a:solidFill>
                <a:highlight>
                  <a:srgbClr val="C4FFFF"/>
                </a:highlight>
                <a:latin typeface="Consolas" panose="020B0609020204030204" pitchFamily="49" charset="0"/>
              </a:rPr>
              <a:t>   </a:t>
            </a:r>
            <a:r>
              <a:rPr lang="pt-BR" sz="1400" b="0" dirty="0">
                <a:solidFill>
                  <a:srgbClr val="00B050"/>
                </a:solidFill>
                <a:highlight>
                  <a:srgbClr val="C4FFFF"/>
                </a:highlight>
                <a:latin typeface="Consolas" panose="020B0609020204030204" pitchFamily="49" charset="0"/>
              </a:rPr>
              <a:t>println!</a:t>
            </a:r>
            <a:r>
              <a:rPr lang="pt-BR" sz="1400" b="1" dirty="0">
                <a:solidFill>
                  <a:srgbClr val="000000"/>
                </a:solidFill>
                <a:highlight>
                  <a:srgbClr val="C4FFFF"/>
                </a:highlight>
                <a:latin typeface="Consolas" panose="020B0609020204030204" pitchFamily="49" charset="0"/>
              </a:rPr>
              <a:t>(</a:t>
            </a:r>
            <a:r>
              <a:rPr lang="pt-BR" sz="1400" b="0" dirty="0">
                <a:solidFill>
                  <a:srgbClr val="7F007F"/>
                </a:solidFill>
                <a:highlight>
                  <a:srgbClr val="C4FFFF"/>
                </a:highlight>
                <a:latin typeface="Consolas" panose="020B0609020204030204" pitchFamily="49" charset="0"/>
              </a:rPr>
              <a:t>"num1 &lt; num2 {}"</a:t>
            </a:r>
            <a:r>
              <a:rPr lang="pt-BR" sz="1400" b="1" dirty="0">
                <a:solidFill>
                  <a:srgbClr val="000000"/>
                </a:solidFill>
                <a:highlight>
                  <a:srgbClr val="C4FFFF"/>
                </a:highlight>
                <a:latin typeface="Consolas" panose="020B0609020204030204" pitchFamily="49" charset="0"/>
              </a:rPr>
              <a:t>,</a:t>
            </a:r>
            <a:r>
              <a:rPr lang="pt-BR" sz="1400" b="0" dirty="0">
                <a:solidFill>
                  <a:srgbClr val="808080"/>
                </a:solidFill>
                <a:highlight>
                  <a:srgbClr val="C4FFFF"/>
                </a:highlight>
                <a:latin typeface="Consolas" panose="020B0609020204030204" pitchFamily="49" charset="0"/>
              </a:rPr>
              <a:t> </a:t>
            </a:r>
            <a:r>
              <a:rPr lang="pt-BR" sz="1400" b="0" dirty="0">
                <a:solidFill>
                  <a:srgbClr val="000000"/>
                </a:solidFill>
                <a:highlight>
                  <a:srgbClr val="C4FFFF"/>
                </a:highlight>
                <a:latin typeface="Consolas" panose="020B0609020204030204" pitchFamily="49" charset="0"/>
              </a:rPr>
              <a:t>num1</a:t>
            </a:r>
            <a:r>
              <a:rPr lang="pt-BR" sz="1400" b="0" dirty="0">
                <a:solidFill>
                  <a:srgbClr val="808080"/>
                </a:solidFill>
                <a:highlight>
                  <a:srgbClr val="C4FFFF"/>
                </a:highlight>
                <a:latin typeface="Consolas" panose="020B0609020204030204" pitchFamily="49" charset="0"/>
              </a:rPr>
              <a:t> </a:t>
            </a:r>
            <a:r>
              <a:rPr lang="pt-BR" sz="1400" b="1" dirty="0">
                <a:solidFill>
                  <a:srgbClr val="000000"/>
                </a:solidFill>
                <a:highlight>
                  <a:srgbClr val="C4FFFF"/>
                </a:highlight>
                <a:latin typeface="Consolas" panose="020B0609020204030204" pitchFamily="49" charset="0"/>
              </a:rPr>
              <a:t>&lt;</a:t>
            </a:r>
            <a:r>
              <a:rPr lang="pt-BR" sz="1400" b="0" dirty="0">
                <a:solidFill>
                  <a:srgbClr val="808080"/>
                </a:solidFill>
                <a:highlight>
                  <a:srgbClr val="C4FFFF"/>
                </a:highlight>
                <a:latin typeface="Consolas" panose="020B0609020204030204" pitchFamily="49" charset="0"/>
              </a:rPr>
              <a:t> </a:t>
            </a:r>
            <a:r>
              <a:rPr lang="pt-BR" sz="1400" b="0" dirty="0">
                <a:solidFill>
                  <a:srgbClr val="000000"/>
                </a:solidFill>
                <a:highlight>
                  <a:srgbClr val="C4FFFF"/>
                </a:highlight>
                <a:latin typeface="Consolas" panose="020B0609020204030204" pitchFamily="49" charset="0"/>
              </a:rPr>
              <a:t>num2</a:t>
            </a:r>
            <a:r>
              <a:rPr lang="pt-BR" sz="1400" b="1" dirty="0">
                <a:solidFill>
                  <a:srgbClr val="000000"/>
                </a:solidFill>
                <a:highlight>
                  <a:srgbClr val="C4FFFF"/>
                </a:highlight>
                <a:latin typeface="Consolas" panose="020B0609020204030204" pitchFamily="49" charset="0"/>
              </a:rPr>
              <a:t>)</a:t>
            </a:r>
            <a:r>
              <a:rPr lang="pt-BR" sz="1400" b="0" dirty="0">
                <a:solidFill>
                  <a:srgbClr val="808080"/>
                </a:solidFill>
                <a:highlight>
                  <a:srgbClr val="C4FFFF"/>
                </a:highlight>
                <a:latin typeface="Consolas" panose="020B0609020204030204" pitchFamily="49" charset="0"/>
              </a:rPr>
              <a:t> </a:t>
            </a:r>
            <a:r>
              <a:rPr lang="pt-BR" sz="1400" b="1" dirty="0">
                <a:solidFill>
                  <a:srgbClr val="000000"/>
                </a:solidFill>
                <a:highlight>
                  <a:srgbClr val="C4FFFF"/>
                </a:highlight>
                <a:latin typeface="Consolas" panose="020B0609020204030204" pitchFamily="49" charset="0"/>
              </a:rPr>
              <a:t>;</a:t>
            </a:r>
            <a:endParaRPr lang="pt-BR" sz="1400" b="0" dirty="0">
              <a:solidFill>
                <a:srgbClr val="808080"/>
              </a:solidFill>
              <a:highlight>
                <a:srgbClr val="C4FFFF"/>
              </a:highlight>
              <a:latin typeface="Consolas" panose="020B0609020204030204" pitchFamily="49" charset="0"/>
            </a:endParaRPr>
          </a:p>
          <a:p>
            <a:r>
              <a:rPr lang="pt-BR" sz="1400" b="0" dirty="0">
                <a:solidFill>
                  <a:srgbClr val="808080"/>
                </a:solidFill>
                <a:highlight>
                  <a:srgbClr val="C4FFFF"/>
                </a:highlight>
                <a:latin typeface="Consolas" panose="020B0609020204030204" pitchFamily="49" charset="0"/>
              </a:rPr>
              <a:t>   </a:t>
            </a:r>
            <a:r>
              <a:rPr lang="pt-BR" sz="1400" b="0" dirty="0">
                <a:solidFill>
                  <a:srgbClr val="00B050"/>
                </a:solidFill>
                <a:highlight>
                  <a:srgbClr val="C4FFFF"/>
                </a:highlight>
                <a:latin typeface="Consolas" panose="020B0609020204030204" pitchFamily="49" charset="0"/>
              </a:rPr>
              <a:t>println!</a:t>
            </a:r>
            <a:r>
              <a:rPr lang="pt-BR" sz="1400" b="1" dirty="0">
                <a:solidFill>
                  <a:srgbClr val="000000"/>
                </a:solidFill>
                <a:highlight>
                  <a:srgbClr val="C4FFFF"/>
                </a:highlight>
                <a:latin typeface="Consolas" panose="020B0609020204030204" pitchFamily="49" charset="0"/>
              </a:rPr>
              <a:t>(</a:t>
            </a:r>
            <a:r>
              <a:rPr lang="pt-BR" sz="1400" b="0" dirty="0">
                <a:solidFill>
                  <a:srgbClr val="7F007F"/>
                </a:solidFill>
                <a:highlight>
                  <a:srgbClr val="C4FFFF"/>
                </a:highlight>
                <a:latin typeface="Consolas" panose="020B0609020204030204" pitchFamily="49" charset="0"/>
              </a:rPr>
              <a:t>"num1 &lt;= num2 {}"</a:t>
            </a:r>
            <a:r>
              <a:rPr lang="pt-BR" sz="1400" b="1" dirty="0">
                <a:solidFill>
                  <a:srgbClr val="000000"/>
                </a:solidFill>
                <a:highlight>
                  <a:srgbClr val="C4FFFF"/>
                </a:highlight>
                <a:latin typeface="Consolas" panose="020B0609020204030204" pitchFamily="49" charset="0"/>
              </a:rPr>
              <a:t>,</a:t>
            </a:r>
            <a:r>
              <a:rPr lang="pt-BR" sz="1400" b="0" dirty="0">
                <a:solidFill>
                  <a:srgbClr val="808080"/>
                </a:solidFill>
                <a:highlight>
                  <a:srgbClr val="C4FFFF"/>
                </a:highlight>
                <a:latin typeface="Consolas" panose="020B0609020204030204" pitchFamily="49" charset="0"/>
              </a:rPr>
              <a:t> </a:t>
            </a:r>
            <a:r>
              <a:rPr lang="pt-BR" sz="1400" b="0" dirty="0">
                <a:solidFill>
                  <a:srgbClr val="000000"/>
                </a:solidFill>
                <a:highlight>
                  <a:srgbClr val="C4FFFF"/>
                </a:highlight>
                <a:latin typeface="Consolas" panose="020B0609020204030204" pitchFamily="49" charset="0"/>
              </a:rPr>
              <a:t>num1</a:t>
            </a:r>
            <a:r>
              <a:rPr lang="pt-BR" sz="1400" b="0" dirty="0">
                <a:solidFill>
                  <a:srgbClr val="808080"/>
                </a:solidFill>
                <a:highlight>
                  <a:srgbClr val="C4FFFF"/>
                </a:highlight>
                <a:latin typeface="Consolas" panose="020B0609020204030204" pitchFamily="49" charset="0"/>
              </a:rPr>
              <a:t> </a:t>
            </a:r>
            <a:r>
              <a:rPr lang="pt-BR" sz="1400" b="1" dirty="0">
                <a:solidFill>
                  <a:srgbClr val="000000"/>
                </a:solidFill>
                <a:highlight>
                  <a:srgbClr val="C4FFFF"/>
                </a:highlight>
                <a:latin typeface="Consolas" panose="020B0609020204030204" pitchFamily="49" charset="0"/>
              </a:rPr>
              <a:t>&lt;=</a:t>
            </a:r>
            <a:r>
              <a:rPr lang="pt-BR" sz="1400" b="0" dirty="0">
                <a:solidFill>
                  <a:srgbClr val="808080"/>
                </a:solidFill>
                <a:highlight>
                  <a:srgbClr val="C4FFFF"/>
                </a:highlight>
                <a:latin typeface="Consolas" panose="020B0609020204030204" pitchFamily="49" charset="0"/>
              </a:rPr>
              <a:t> </a:t>
            </a:r>
            <a:r>
              <a:rPr lang="pt-BR" sz="1400" b="0" dirty="0">
                <a:solidFill>
                  <a:srgbClr val="000000"/>
                </a:solidFill>
                <a:highlight>
                  <a:srgbClr val="C4FFFF"/>
                </a:highlight>
                <a:latin typeface="Consolas" panose="020B0609020204030204" pitchFamily="49" charset="0"/>
              </a:rPr>
              <a:t>num2</a:t>
            </a:r>
            <a:r>
              <a:rPr lang="pt-BR" sz="1400" b="1" dirty="0">
                <a:solidFill>
                  <a:srgbClr val="000000"/>
                </a:solidFill>
                <a:highlight>
                  <a:srgbClr val="C4FFFF"/>
                </a:highlight>
                <a:latin typeface="Consolas" panose="020B0609020204030204" pitchFamily="49" charset="0"/>
              </a:rPr>
              <a:t>);</a:t>
            </a:r>
            <a:endParaRPr lang="pt-BR" sz="1400" b="0" dirty="0">
              <a:solidFill>
                <a:srgbClr val="808080"/>
              </a:solidFill>
              <a:highlight>
                <a:srgbClr val="C4FFFF"/>
              </a:highlight>
              <a:latin typeface="Consolas" panose="020B0609020204030204" pitchFamily="49" charset="0"/>
            </a:endParaRPr>
          </a:p>
          <a:p>
            <a:r>
              <a:rPr lang="pt-BR" sz="1400" b="0" dirty="0">
                <a:solidFill>
                  <a:srgbClr val="808080"/>
                </a:solidFill>
                <a:highlight>
                  <a:srgbClr val="C4FFFF"/>
                </a:highlight>
                <a:latin typeface="Consolas" panose="020B0609020204030204" pitchFamily="49" charset="0"/>
              </a:rPr>
              <a:t>   </a:t>
            </a:r>
            <a:r>
              <a:rPr lang="pt-BR" sz="1400" b="0" dirty="0">
                <a:solidFill>
                  <a:srgbClr val="00B050"/>
                </a:solidFill>
                <a:highlight>
                  <a:srgbClr val="C4FFFF"/>
                </a:highlight>
                <a:latin typeface="Consolas" panose="020B0609020204030204" pitchFamily="49" charset="0"/>
              </a:rPr>
              <a:t>println!</a:t>
            </a:r>
            <a:r>
              <a:rPr lang="pt-BR" sz="1400" b="1" dirty="0">
                <a:solidFill>
                  <a:srgbClr val="000000"/>
                </a:solidFill>
                <a:highlight>
                  <a:srgbClr val="C4FFFF"/>
                </a:highlight>
                <a:latin typeface="Consolas" panose="020B0609020204030204" pitchFamily="49" charset="0"/>
              </a:rPr>
              <a:t>(</a:t>
            </a:r>
            <a:r>
              <a:rPr lang="pt-BR" sz="1400" b="0" dirty="0">
                <a:solidFill>
                  <a:srgbClr val="7F007F"/>
                </a:solidFill>
                <a:highlight>
                  <a:srgbClr val="C4FFFF"/>
                </a:highlight>
                <a:latin typeface="Consolas" panose="020B0609020204030204" pitchFamily="49" charset="0"/>
              </a:rPr>
              <a:t>"num1 &gt;= num2 {}"</a:t>
            </a:r>
            <a:r>
              <a:rPr lang="pt-BR" sz="1400" b="1" dirty="0">
                <a:solidFill>
                  <a:srgbClr val="000000"/>
                </a:solidFill>
                <a:highlight>
                  <a:srgbClr val="C4FFFF"/>
                </a:highlight>
                <a:latin typeface="Consolas" panose="020B0609020204030204" pitchFamily="49" charset="0"/>
              </a:rPr>
              <a:t>,</a:t>
            </a:r>
            <a:r>
              <a:rPr lang="pt-BR" sz="1400" b="0" dirty="0">
                <a:solidFill>
                  <a:srgbClr val="808080"/>
                </a:solidFill>
                <a:highlight>
                  <a:srgbClr val="C4FFFF"/>
                </a:highlight>
                <a:latin typeface="Consolas" panose="020B0609020204030204" pitchFamily="49" charset="0"/>
              </a:rPr>
              <a:t> </a:t>
            </a:r>
            <a:r>
              <a:rPr lang="pt-BR" sz="1400" b="0" dirty="0">
                <a:solidFill>
                  <a:srgbClr val="000000"/>
                </a:solidFill>
                <a:highlight>
                  <a:srgbClr val="C4FFFF"/>
                </a:highlight>
                <a:latin typeface="Consolas" panose="020B0609020204030204" pitchFamily="49" charset="0"/>
              </a:rPr>
              <a:t>num1</a:t>
            </a:r>
            <a:r>
              <a:rPr lang="pt-BR" sz="1400" b="0" dirty="0">
                <a:solidFill>
                  <a:srgbClr val="808080"/>
                </a:solidFill>
                <a:highlight>
                  <a:srgbClr val="C4FFFF"/>
                </a:highlight>
                <a:latin typeface="Consolas" panose="020B0609020204030204" pitchFamily="49" charset="0"/>
              </a:rPr>
              <a:t> </a:t>
            </a:r>
            <a:r>
              <a:rPr lang="pt-BR" sz="1400" b="1" dirty="0">
                <a:solidFill>
                  <a:srgbClr val="000000"/>
                </a:solidFill>
                <a:highlight>
                  <a:srgbClr val="C4FFFF"/>
                </a:highlight>
                <a:latin typeface="Consolas" panose="020B0609020204030204" pitchFamily="49" charset="0"/>
              </a:rPr>
              <a:t>&gt;=</a:t>
            </a:r>
            <a:r>
              <a:rPr lang="pt-BR" sz="1400" b="0" dirty="0">
                <a:solidFill>
                  <a:srgbClr val="808080"/>
                </a:solidFill>
                <a:highlight>
                  <a:srgbClr val="C4FFFF"/>
                </a:highlight>
                <a:latin typeface="Consolas" panose="020B0609020204030204" pitchFamily="49" charset="0"/>
              </a:rPr>
              <a:t> </a:t>
            </a:r>
            <a:r>
              <a:rPr lang="pt-BR" sz="1400" b="0" dirty="0">
                <a:solidFill>
                  <a:srgbClr val="000000"/>
                </a:solidFill>
                <a:highlight>
                  <a:srgbClr val="C4FFFF"/>
                </a:highlight>
                <a:latin typeface="Consolas" panose="020B0609020204030204" pitchFamily="49" charset="0"/>
              </a:rPr>
              <a:t>num2</a:t>
            </a:r>
            <a:r>
              <a:rPr lang="pt-BR" sz="1400" b="1" dirty="0">
                <a:solidFill>
                  <a:srgbClr val="000000"/>
                </a:solidFill>
                <a:highlight>
                  <a:srgbClr val="C4FFFF"/>
                </a:highlight>
                <a:latin typeface="Consolas" panose="020B0609020204030204" pitchFamily="49" charset="0"/>
              </a:rPr>
              <a:t>);</a:t>
            </a:r>
            <a:endParaRPr lang="pt-BR" sz="1400" b="0" dirty="0">
              <a:solidFill>
                <a:srgbClr val="808080"/>
              </a:solidFill>
              <a:highlight>
                <a:srgbClr val="C4FFFF"/>
              </a:highlight>
              <a:latin typeface="Consolas" panose="020B0609020204030204" pitchFamily="49" charset="0"/>
            </a:endParaRPr>
          </a:p>
          <a:p>
            <a:r>
              <a:rPr lang="pt-BR" sz="1400" b="0" dirty="0">
                <a:solidFill>
                  <a:srgbClr val="808080"/>
                </a:solidFill>
                <a:highlight>
                  <a:srgbClr val="C4FFFF"/>
                </a:highlight>
                <a:latin typeface="Consolas" panose="020B0609020204030204" pitchFamily="49" charset="0"/>
              </a:rPr>
              <a:t>   </a:t>
            </a:r>
            <a:r>
              <a:rPr lang="pt-BR" sz="1400" b="0" dirty="0">
                <a:solidFill>
                  <a:srgbClr val="00B050"/>
                </a:solidFill>
                <a:highlight>
                  <a:srgbClr val="C4FFFF"/>
                </a:highlight>
                <a:latin typeface="Consolas" panose="020B0609020204030204" pitchFamily="49" charset="0"/>
              </a:rPr>
              <a:t>println!</a:t>
            </a:r>
            <a:r>
              <a:rPr lang="pt-BR" sz="1400" b="1" dirty="0">
                <a:solidFill>
                  <a:srgbClr val="000000"/>
                </a:solidFill>
                <a:highlight>
                  <a:srgbClr val="C4FFFF"/>
                </a:highlight>
                <a:latin typeface="Consolas" panose="020B0609020204030204" pitchFamily="49" charset="0"/>
              </a:rPr>
              <a:t>(</a:t>
            </a:r>
            <a:r>
              <a:rPr lang="pt-BR" sz="1400" b="0" dirty="0">
                <a:solidFill>
                  <a:srgbClr val="7F007F"/>
                </a:solidFill>
                <a:highlight>
                  <a:srgbClr val="C4FFFF"/>
                </a:highlight>
                <a:latin typeface="Consolas" panose="020B0609020204030204" pitchFamily="49" charset="0"/>
              </a:rPr>
              <a:t>"num1 == num2 {}"</a:t>
            </a:r>
            <a:r>
              <a:rPr lang="pt-BR" sz="1400" b="1" dirty="0">
                <a:solidFill>
                  <a:srgbClr val="000000"/>
                </a:solidFill>
                <a:highlight>
                  <a:srgbClr val="C4FFFF"/>
                </a:highlight>
                <a:latin typeface="Consolas" panose="020B0609020204030204" pitchFamily="49" charset="0"/>
              </a:rPr>
              <a:t>,</a:t>
            </a:r>
            <a:r>
              <a:rPr lang="pt-BR" sz="1400" b="0" dirty="0">
                <a:solidFill>
                  <a:srgbClr val="808080"/>
                </a:solidFill>
                <a:highlight>
                  <a:srgbClr val="C4FFFF"/>
                </a:highlight>
                <a:latin typeface="Consolas" panose="020B0609020204030204" pitchFamily="49" charset="0"/>
              </a:rPr>
              <a:t> </a:t>
            </a:r>
            <a:r>
              <a:rPr lang="pt-BR" sz="1400" b="0" dirty="0">
                <a:solidFill>
                  <a:srgbClr val="000000"/>
                </a:solidFill>
                <a:highlight>
                  <a:srgbClr val="C4FFFF"/>
                </a:highlight>
                <a:latin typeface="Consolas" panose="020B0609020204030204" pitchFamily="49" charset="0"/>
              </a:rPr>
              <a:t>num1</a:t>
            </a:r>
            <a:r>
              <a:rPr lang="pt-BR" sz="1400" b="0" dirty="0">
                <a:solidFill>
                  <a:srgbClr val="808080"/>
                </a:solidFill>
                <a:highlight>
                  <a:srgbClr val="C4FFFF"/>
                </a:highlight>
                <a:latin typeface="Consolas" panose="020B0609020204030204" pitchFamily="49" charset="0"/>
              </a:rPr>
              <a:t> </a:t>
            </a:r>
            <a:r>
              <a:rPr lang="pt-BR" sz="1400" b="1" dirty="0">
                <a:solidFill>
                  <a:srgbClr val="000000"/>
                </a:solidFill>
                <a:highlight>
                  <a:srgbClr val="C4FFFF"/>
                </a:highlight>
                <a:latin typeface="Consolas" panose="020B0609020204030204" pitchFamily="49" charset="0"/>
              </a:rPr>
              <a:t>==</a:t>
            </a:r>
            <a:r>
              <a:rPr lang="pt-BR" sz="1400" b="0" dirty="0">
                <a:solidFill>
                  <a:srgbClr val="808080"/>
                </a:solidFill>
                <a:highlight>
                  <a:srgbClr val="C4FFFF"/>
                </a:highlight>
                <a:latin typeface="Consolas" panose="020B0609020204030204" pitchFamily="49" charset="0"/>
              </a:rPr>
              <a:t> </a:t>
            </a:r>
            <a:r>
              <a:rPr lang="pt-BR" sz="1400" b="0" dirty="0">
                <a:solidFill>
                  <a:srgbClr val="000000"/>
                </a:solidFill>
                <a:highlight>
                  <a:srgbClr val="C4FFFF"/>
                </a:highlight>
                <a:latin typeface="Consolas" panose="020B0609020204030204" pitchFamily="49" charset="0"/>
              </a:rPr>
              <a:t>num2</a:t>
            </a:r>
            <a:r>
              <a:rPr lang="pt-BR" sz="1400" b="1" dirty="0">
                <a:solidFill>
                  <a:srgbClr val="000000"/>
                </a:solidFill>
                <a:highlight>
                  <a:srgbClr val="C4FFFF"/>
                </a:highlight>
                <a:latin typeface="Consolas" panose="020B0609020204030204" pitchFamily="49" charset="0"/>
              </a:rPr>
              <a:t>);</a:t>
            </a:r>
            <a:endParaRPr lang="pt-BR" sz="1400" b="0" dirty="0">
              <a:solidFill>
                <a:srgbClr val="808080"/>
              </a:solidFill>
              <a:highlight>
                <a:srgbClr val="C4FFFF"/>
              </a:highlight>
              <a:latin typeface="Consolas" panose="020B0609020204030204" pitchFamily="49" charset="0"/>
            </a:endParaRPr>
          </a:p>
          <a:p>
            <a:r>
              <a:rPr lang="pt-BR" sz="1400" b="0" dirty="0">
                <a:solidFill>
                  <a:srgbClr val="808080"/>
                </a:solidFill>
                <a:highlight>
                  <a:srgbClr val="C4FFFF"/>
                </a:highlight>
                <a:latin typeface="Consolas" panose="020B0609020204030204" pitchFamily="49" charset="0"/>
              </a:rPr>
              <a:t>   </a:t>
            </a:r>
            <a:r>
              <a:rPr lang="pt-BR" sz="1400" b="0" dirty="0">
                <a:solidFill>
                  <a:srgbClr val="00B050"/>
                </a:solidFill>
                <a:highlight>
                  <a:srgbClr val="C4FFFF"/>
                </a:highlight>
                <a:latin typeface="Consolas" panose="020B0609020204030204" pitchFamily="49" charset="0"/>
              </a:rPr>
              <a:t>println!</a:t>
            </a:r>
            <a:r>
              <a:rPr lang="pt-BR" sz="1400" b="1" dirty="0">
                <a:solidFill>
                  <a:srgbClr val="000000"/>
                </a:solidFill>
                <a:highlight>
                  <a:srgbClr val="C4FFFF"/>
                </a:highlight>
                <a:latin typeface="Consolas" panose="020B0609020204030204" pitchFamily="49" charset="0"/>
              </a:rPr>
              <a:t>(</a:t>
            </a:r>
            <a:r>
              <a:rPr lang="pt-BR" sz="1400" b="0" dirty="0">
                <a:solidFill>
                  <a:srgbClr val="7F007F"/>
                </a:solidFill>
                <a:highlight>
                  <a:srgbClr val="C4FFFF"/>
                </a:highlight>
                <a:latin typeface="Consolas" panose="020B0609020204030204" pitchFamily="49" charset="0"/>
              </a:rPr>
              <a:t>"num1 != num2 {}"</a:t>
            </a:r>
            <a:r>
              <a:rPr lang="pt-BR" sz="1400" b="1" dirty="0">
                <a:solidFill>
                  <a:srgbClr val="000000"/>
                </a:solidFill>
                <a:highlight>
                  <a:srgbClr val="C4FFFF"/>
                </a:highlight>
                <a:latin typeface="Consolas" panose="020B0609020204030204" pitchFamily="49" charset="0"/>
              </a:rPr>
              <a:t>,</a:t>
            </a:r>
            <a:r>
              <a:rPr lang="pt-BR" sz="1400" b="0" dirty="0">
                <a:solidFill>
                  <a:srgbClr val="808080"/>
                </a:solidFill>
                <a:highlight>
                  <a:srgbClr val="C4FFFF"/>
                </a:highlight>
                <a:latin typeface="Consolas" panose="020B0609020204030204" pitchFamily="49" charset="0"/>
              </a:rPr>
              <a:t> </a:t>
            </a:r>
            <a:r>
              <a:rPr lang="pt-BR" sz="1400" b="0" dirty="0">
                <a:solidFill>
                  <a:srgbClr val="000000"/>
                </a:solidFill>
                <a:highlight>
                  <a:srgbClr val="C4FFFF"/>
                </a:highlight>
                <a:latin typeface="Consolas" panose="020B0609020204030204" pitchFamily="49" charset="0"/>
              </a:rPr>
              <a:t>num1</a:t>
            </a:r>
            <a:r>
              <a:rPr lang="pt-BR" sz="1400" b="0" dirty="0">
                <a:solidFill>
                  <a:srgbClr val="808080"/>
                </a:solidFill>
                <a:highlight>
                  <a:srgbClr val="C4FFFF"/>
                </a:highlight>
                <a:latin typeface="Consolas" panose="020B0609020204030204" pitchFamily="49" charset="0"/>
              </a:rPr>
              <a:t> </a:t>
            </a:r>
            <a:r>
              <a:rPr lang="pt-BR" sz="1400" b="1" dirty="0">
                <a:solidFill>
                  <a:srgbClr val="000000"/>
                </a:solidFill>
                <a:highlight>
                  <a:srgbClr val="C4FFFF"/>
                </a:highlight>
                <a:latin typeface="Consolas" panose="020B0609020204030204" pitchFamily="49" charset="0"/>
              </a:rPr>
              <a:t>!=</a:t>
            </a:r>
            <a:r>
              <a:rPr lang="pt-BR" sz="1400" b="0" dirty="0">
                <a:solidFill>
                  <a:srgbClr val="808080"/>
                </a:solidFill>
                <a:highlight>
                  <a:srgbClr val="C4FFFF"/>
                </a:highlight>
                <a:latin typeface="Consolas" panose="020B0609020204030204" pitchFamily="49" charset="0"/>
              </a:rPr>
              <a:t> </a:t>
            </a:r>
            <a:r>
              <a:rPr lang="pt-BR" sz="1400" b="0" dirty="0">
                <a:solidFill>
                  <a:srgbClr val="000000"/>
                </a:solidFill>
                <a:highlight>
                  <a:srgbClr val="C4FFFF"/>
                </a:highlight>
                <a:latin typeface="Consolas" panose="020B0609020204030204" pitchFamily="49" charset="0"/>
              </a:rPr>
              <a:t>num2</a:t>
            </a:r>
            <a:r>
              <a:rPr lang="pt-BR" sz="1400" b="1" dirty="0">
                <a:solidFill>
                  <a:srgbClr val="000000"/>
                </a:solidFill>
                <a:highlight>
                  <a:srgbClr val="C4FFFF"/>
                </a:highlight>
                <a:latin typeface="Consolas" panose="020B0609020204030204" pitchFamily="49" charset="0"/>
              </a:rPr>
              <a:t>);</a:t>
            </a:r>
            <a:endParaRPr lang="pt-BR" sz="1400" b="0" dirty="0">
              <a:solidFill>
                <a:srgbClr val="808080"/>
              </a:solidFill>
              <a:highlight>
                <a:srgbClr val="C4FFFF"/>
              </a:highlight>
              <a:latin typeface="Consolas" panose="020B0609020204030204" pitchFamily="49" charset="0"/>
            </a:endParaRPr>
          </a:p>
          <a:p>
            <a:r>
              <a:rPr lang="pt-BR" sz="1400" b="0" dirty="0">
                <a:solidFill>
                  <a:srgbClr val="808080"/>
                </a:solidFill>
                <a:highlight>
                  <a:srgbClr val="C4FFFF"/>
                </a:highlight>
                <a:latin typeface="Consolas" panose="020B0609020204030204" pitchFamily="49" charset="0"/>
              </a:rPr>
              <a:t>   </a:t>
            </a:r>
            <a:r>
              <a:rPr lang="pt-BR" sz="1400" b="0" dirty="0">
                <a:solidFill>
                  <a:srgbClr val="C00000"/>
                </a:solidFill>
                <a:highlight>
                  <a:srgbClr val="C4FFFF"/>
                </a:highlight>
                <a:latin typeface="Consolas" panose="020B0609020204030204" pitchFamily="49" charset="0"/>
              </a:rPr>
              <a:t>//println!("num1 == num3 {}", num1 == num3);   !!!</a:t>
            </a:r>
          </a:p>
          <a:p>
            <a:r>
              <a:rPr lang="en-GB" sz="1400" b="1" dirty="0">
                <a:solidFill>
                  <a:srgbClr val="C00000"/>
                </a:solidFill>
                <a:highlight>
                  <a:srgbClr val="C4FFFF"/>
                </a:highlight>
                <a:latin typeface="Consolas" panose="020B0609020204030204" pitchFamily="49" charset="0"/>
              </a:rPr>
              <a:t>}</a:t>
            </a:r>
            <a:endParaRPr lang="en-GB" sz="1400" dirty="0">
              <a:solidFill>
                <a:srgbClr val="C00000"/>
              </a:solidFill>
              <a:highlight>
                <a:srgbClr val="C4FFFF"/>
              </a:highlight>
              <a:latin typeface="Consolas" panose="020B0609020204030204" pitchFamily="49" charset="0"/>
            </a:endParaRPr>
          </a:p>
        </p:txBody>
      </p:sp>
      <p:pic>
        <p:nvPicPr>
          <p:cNvPr id="6" name="Picture 2" descr="logo">
            <a:extLst>
              <a:ext uri="{FF2B5EF4-FFF2-40B4-BE49-F238E27FC236}">
                <a16:creationId xmlns:a16="http://schemas.microsoft.com/office/drawing/2014/main" id="{1B2795E5-96AA-4DC0-88EC-899C03F7CB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9519" y="2477427"/>
            <a:ext cx="441370" cy="401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D3CCF4A-DD94-422C-9202-AC96B0EFAB0F}"/>
              </a:ext>
            </a:extLst>
          </p:cNvPr>
          <p:cNvSpPr txBox="1"/>
          <p:nvPr/>
        </p:nvSpPr>
        <p:spPr>
          <a:xfrm>
            <a:off x="9597869" y="3267134"/>
            <a:ext cx="1995054" cy="1432864"/>
          </a:xfrm>
          <a:prstGeom prst="rect">
            <a:avLst/>
          </a:prstGeom>
          <a:solidFill>
            <a:srgbClr val="000000"/>
          </a:solidFill>
        </p:spPr>
        <p:txBody>
          <a:bodyPr wrap="square">
            <a:noAutofit/>
          </a:bodyPr>
          <a:lstStyle/>
          <a:p>
            <a:r>
              <a:rPr lang="pt-BR" sz="1400" dirty="0">
                <a:solidFill>
                  <a:schemeClr val="bg1"/>
                </a:solidFill>
                <a:latin typeface="Consolas" panose="020B0609020204030204" pitchFamily="49" charset="0"/>
              </a:rPr>
              <a:t>num1 &gt; num2 true</a:t>
            </a:r>
          </a:p>
          <a:p>
            <a:r>
              <a:rPr lang="pt-BR" sz="1400" dirty="0">
                <a:solidFill>
                  <a:schemeClr val="bg1"/>
                </a:solidFill>
                <a:latin typeface="Consolas" panose="020B0609020204030204" pitchFamily="49" charset="0"/>
              </a:rPr>
              <a:t>num1 &lt; num2 false</a:t>
            </a:r>
          </a:p>
          <a:p>
            <a:r>
              <a:rPr lang="pt-BR" sz="1400" dirty="0">
                <a:solidFill>
                  <a:schemeClr val="bg1"/>
                </a:solidFill>
                <a:latin typeface="Consolas" panose="020B0609020204030204" pitchFamily="49" charset="0"/>
              </a:rPr>
              <a:t>num1 &lt;= num2 false</a:t>
            </a:r>
          </a:p>
          <a:p>
            <a:r>
              <a:rPr lang="pt-BR" sz="1400" dirty="0">
                <a:solidFill>
                  <a:schemeClr val="bg1"/>
                </a:solidFill>
                <a:latin typeface="Consolas" panose="020B0609020204030204" pitchFamily="49" charset="0"/>
              </a:rPr>
              <a:t>num1 &gt;= num2 true</a:t>
            </a:r>
          </a:p>
          <a:p>
            <a:r>
              <a:rPr lang="pt-BR" sz="1400" dirty="0">
                <a:solidFill>
                  <a:schemeClr val="bg1"/>
                </a:solidFill>
                <a:latin typeface="Consolas" panose="020B0609020204030204" pitchFamily="49" charset="0"/>
              </a:rPr>
              <a:t>num1 == num2 false</a:t>
            </a:r>
          </a:p>
          <a:p>
            <a:r>
              <a:rPr lang="pt-BR" sz="1400" dirty="0">
                <a:solidFill>
                  <a:schemeClr val="bg1"/>
                </a:solidFill>
                <a:latin typeface="Consolas" panose="020B0609020204030204" pitchFamily="49" charset="0"/>
              </a:rPr>
              <a:t>num1 != num2 true</a:t>
            </a:r>
            <a:endParaRPr lang="en-GB" sz="14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6E6999-78C8-4DD7-ACDF-76C5835501F8}"/>
              </a:ext>
            </a:extLst>
          </p:cNvPr>
          <p:cNvSpPr txBox="1"/>
          <p:nvPr/>
        </p:nvSpPr>
        <p:spPr>
          <a:xfrm>
            <a:off x="8369300" y="3265562"/>
            <a:ext cx="1181067" cy="369332"/>
          </a:xfrm>
          <a:prstGeom prst="rect">
            <a:avLst/>
          </a:prstGeom>
          <a:solidFill>
            <a:srgbClr val="00B050"/>
          </a:solidFill>
        </p:spPr>
        <p:txBody>
          <a:bodyPr wrap="square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STDOUT</a:t>
            </a: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4EFD0E48-A98A-4FF4-8ED6-6CF590ED6E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9863113"/>
              </p:ext>
            </p:extLst>
          </p:nvPr>
        </p:nvGraphicFramePr>
        <p:xfrm>
          <a:off x="4704630" y="1362394"/>
          <a:ext cx="6392492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84456">
                  <a:extLst>
                    <a:ext uri="{9D8B030D-6E8A-4147-A177-3AD203B41FA5}">
                      <a16:colId xmlns:a16="http://schemas.microsoft.com/office/drawing/2014/main" val="1883122240"/>
                    </a:ext>
                  </a:extLst>
                </a:gridCol>
                <a:gridCol w="3208036">
                  <a:extLst>
                    <a:ext uri="{9D8B030D-6E8A-4147-A177-3AD203B41FA5}">
                      <a16:colId xmlns:a16="http://schemas.microsoft.com/office/drawing/2014/main" val="2063030444"/>
                    </a:ext>
                  </a:extLst>
                </a:gridCol>
              </a:tblGrid>
              <a:tr h="28835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b="1" dirty="0">
                          <a:latin typeface="Consolas" panose="020B0609020204030204" pitchFamily="49" charset="0"/>
                        </a:rPr>
                        <a:t>&gt; </a:t>
                      </a:r>
                      <a:r>
                        <a:rPr lang="en-GB" sz="1400" dirty="0"/>
                        <a:t> (greater than)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b="1" dirty="0">
                          <a:latin typeface="Consolas" panose="020B0609020204030204" pitchFamily="49" charset="0"/>
                        </a:rPr>
                        <a:t>&lt;=</a:t>
                      </a:r>
                      <a:r>
                        <a:rPr lang="en-GB" sz="1400" dirty="0"/>
                        <a:t> (less than or equal to)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056537"/>
                  </a:ext>
                </a:extLst>
              </a:tr>
              <a:tr h="26547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b="1" dirty="0">
                          <a:latin typeface="Consolas" panose="020B0609020204030204" pitchFamily="49" charset="0"/>
                        </a:rPr>
                        <a:t>&lt; </a:t>
                      </a:r>
                      <a:r>
                        <a:rPr lang="en-GB" sz="1400" dirty="0"/>
                        <a:t>(less than)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b="1" dirty="0">
                          <a:latin typeface="Consolas" panose="020B0609020204030204" pitchFamily="49" charset="0"/>
                        </a:rPr>
                        <a:t>==</a:t>
                      </a:r>
                      <a:r>
                        <a:rPr lang="en-GB" sz="1400" dirty="0"/>
                        <a:t> (equal to/equality)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63121"/>
                  </a:ext>
                </a:extLst>
              </a:tr>
              <a:tr h="26547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b="1" dirty="0">
                          <a:latin typeface="Consolas" panose="020B0609020204030204" pitchFamily="49" charset="0"/>
                        </a:rPr>
                        <a:t>&gt;= </a:t>
                      </a:r>
                      <a:r>
                        <a:rPr lang="en-GB" sz="1400" dirty="0"/>
                        <a:t>(greater than or equal to)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b="1" dirty="0">
                          <a:latin typeface="Consolas" panose="020B0609020204030204" pitchFamily="49" charset="0"/>
                        </a:rPr>
                        <a:t>!=</a:t>
                      </a:r>
                      <a:r>
                        <a:rPr lang="en-GB" sz="1400" dirty="0"/>
                        <a:t> (not equal to/inequality)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29223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648381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QA Branding Custom Colour Set">
      <a:dk1>
        <a:srgbClr val="004050"/>
      </a:dk1>
      <a:lt1>
        <a:srgbClr val="FFFFFF"/>
      </a:lt1>
      <a:dk2>
        <a:srgbClr val="00EDB5"/>
      </a:dk2>
      <a:lt2>
        <a:srgbClr val="FFFFFF"/>
      </a:lt2>
      <a:accent1>
        <a:srgbClr val="004050"/>
      </a:accent1>
      <a:accent2>
        <a:srgbClr val="00EDB5"/>
      </a:accent2>
      <a:accent3>
        <a:srgbClr val="7F007D"/>
      </a:accent3>
      <a:accent4>
        <a:srgbClr val="FF004C"/>
      </a:accent4>
      <a:accent5>
        <a:srgbClr val="F8D237"/>
      </a:accent5>
      <a:accent6>
        <a:srgbClr val="F3612C"/>
      </a:accent6>
      <a:hlink>
        <a:srgbClr val="004050"/>
      </a:hlink>
      <a:folHlink>
        <a:srgbClr val="00EDB5"/>
      </a:folHlink>
    </a:clrScheme>
    <a:fontScheme name="QandA">
      <a:majorFont>
        <a:latin typeface="Krana Fat B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vert="horz" lIns="0" tIns="0" rIns="0" bIns="0" rtlCol="0" anchor="t" anchorCtr="0">
        <a:normAutofit/>
      </a:bodyPr>
      <a:lstStyle>
        <a:defPPr algn="l"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QA - NEW Powerpoint template_v3.0" id="{757C6B63-E14D-49F7-B3A2-1526B7ACA66B}" vid="{484D6699-C988-4F0E-BCF1-0F878826832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QA - NEW Powerpoint template_with instructions</Template>
  <TotalTime>11393</TotalTime>
  <Words>2699</Words>
  <Application>Microsoft Office PowerPoint</Application>
  <PresentationFormat>Widescreen</PresentationFormat>
  <Paragraphs>555</Paragraphs>
  <Slides>17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6" baseType="lpstr">
      <vt:lpstr>Arial</vt:lpstr>
      <vt:lpstr>Calibri</vt:lpstr>
      <vt:lpstr>Consolas</vt:lpstr>
      <vt:lpstr>helvetica</vt:lpstr>
      <vt:lpstr>Helvetica Neue</vt:lpstr>
      <vt:lpstr>inherit</vt:lpstr>
      <vt:lpstr>Krana Fat B</vt:lpstr>
      <vt:lpstr>Montserrat</vt:lpstr>
      <vt:lpstr>Office Theme</vt:lpstr>
      <vt:lpstr>C to Rust : Chapter 7 Operators and Expressions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Lab #10: </vt:lpstr>
      <vt:lpstr>PowerPoint Presentation</vt:lpstr>
      <vt:lpstr>PowerPoint Presentation</vt:lpstr>
      <vt:lpstr>PowerPoint Presentation</vt:lpstr>
      <vt:lpstr>PowerPoint Presentation</vt:lpstr>
      <vt:lpstr>Lab #11: Logical Expressions</vt:lpstr>
      <vt:lpstr>PowerPoint Presentation</vt:lpstr>
      <vt:lpstr>Any questions?</vt:lpstr>
      <vt:lpstr>Appendices</vt:lpstr>
      <vt:lpstr>PowerPoint Presentation</vt:lpstr>
    </vt:vector>
  </TitlesOfParts>
  <Manager/>
  <Company>QA Ltd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CyberLaunch</dc:title>
  <dc:subject/>
  <dc:creator>Grove, Susan</dc:creator>
  <cp:keywords/>
  <dc:description/>
  <cp:lastModifiedBy>Fishpool, Mark</cp:lastModifiedBy>
  <cp:revision>1230</cp:revision>
  <cp:lastPrinted>2019-07-11T13:24:49Z</cp:lastPrinted>
  <dcterms:created xsi:type="dcterms:W3CDTF">2019-07-10T13:11:53Z</dcterms:created>
  <dcterms:modified xsi:type="dcterms:W3CDTF">2023-09-16T14:18:14Z</dcterms:modified>
  <cp:category/>
</cp:coreProperties>
</file>